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colors3.xml" ContentType="application/vnd.ms-office.chartcolorstyle+xml"/>
  <Override PartName="/ppt/charts/style3.xml" ContentType="application/vnd.ms-office.chartstyle+xml"/>
  <Override PartName="/ppt/charts/style4.xml" ContentType="application/vnd.ms-office.chartstyle+xml"/>
  <Override PartName="/ppt/charts/colors4.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0" r:id="rId1"/>
  </p:sldMasterIdLst>
  <p:notesMasterIdLst>
    <p:notesMasterId r:id="rId18"/>
  </p:notesMasterIdLst>
  <p:sldIdLst>
    <p:sldId id="256" r:id="rId2"/>
    <p:sldId id="262" r:id="rId3"/>
    <p:sldId id="376" r:id="rId4"/>
    <p:sldId id="377" r:id="rId5"/>
    <p:sldId id="378" r:id="rId6"/>
    <p:sldId id="370" r:id="rId7"/>
    <p:sldId id="379" r:id="rId8"/>
    <p:sldId id="373" r:id="rId9"/>
    <p:sldId id="365" r:id="rId10"/>
    <p:sldId id="335" r:id="rId11"/>
    <p:sldId id="337" r:id="rId12"/>
    <p:sldId id="361" r:id="rId13"/>
    <p:sldId id="323" r:id="rId14"/>
    <p:sldId id="372" r:id="rId15"/>
    <p:sldId id="351" r:id="rId16"/>
    <p:sldId id="375" r:id="rId17"/>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DFF3E"/>
    <a:srgbClr val="FF9A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BF5CAE-87BB-4F89-A870-8FA5AB0DEB91}" v="6" dt="2026-09-20T08:16:12.39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828"/>
    <p:restoredTop sz="93483" autoAdjust="0"/>
  </p:normalViewPr>
  <p:slideViewPr>
    <p:cSldViewPr snapToGrid="0" snapToObjects="1">
      <p:cViewPr varScale="1">
        <p:scale>
          <a:sx n="86" d="100"/>
          <a:sy n="86" d="100"/>
        </p:scale>
        <p:origin x="-137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NZOGNI Michel" userId="842e092e-a82c-466a-95c1-c9a0080ce30a" providerId="ADAL" clId="{A5D91993-8F49-478B-A6BC-02AB8BD4AC08}"/>
    <pc:docChg chg="custSel modSld">
      <pc:chgData name="SONZOGNI Michel" userId="842e092e-a82c-466a-95c1-c9a0080ce30a" providerId="ADAL" clId="{A5D91993-8F49-478B-A6BC-02AB8BD4AC08}" dt="2026-09-20T08:16:22.286" v="295" actId="14100"/>
      <pc:docMkLst>
        <pc:docMk/>
      </pc:docMkLst>
      <pc:sldChg chg="addSp delSp modSp mod">
        <pc:chgData name="SONZOGNI Michel" userId="842e092e-a82c-466a-95c1-c9a0080ce30a" providerId="ADAL" clId="{A5D91993-8F49-478B-A6BC-02AB8BD4AC08}" dt="2026-09-20T08:16:22.286" v="295" actId="14100"/>
        <pc:sldMkLst>
          <pc:docMk/>
          <pc:sldMk cId="1786733938" sldId="361"/>
        </pc:sldMkLst>
        <pc:graphicFrameChg chg="add mod">
          <ac:chgData name="SONZOGNI Michel" userId="842e092e-a82c-466a-95c1-c9a0080ce30a" providerId="ADAL" clId="{A5D91993-8F49-478B-A6BC-02AB8BD4AC08}" dt="2026-09-20T08:16:22.286" v="295" actId="14100"/>
          <ac:graphicFrameMkLst>
            <pc:docMk/>
            <pc:sldMk cId="1786733938" sldId="361"/>
            <ac:graphicFrameMk id="3" creationId="{9F42FC87-015C-446D-B6E5-380787F57189}"/>
          </ac:graphicFrameMkLst>
        </pc:graphicFrameChg>
        <pc:picChg chg="del">
          <ac:chgData name="SONZOGNI Michel" userId="842e092e-a82c-466a-95c1-c9a0080ce30a" providerId="ADAL" clId="{A5D91993-8F49-478B-A6BC-02AB8BD4AC08}" dt="2026-09-20T08:16:09.064" v="291" actId="478"/>
          <ac:picMkLst>
            <pc:docMk/>
            <pc:sldMk cId="1786733938" sldId="361"/>
            <ac:picMk id="5" creationId="{9E4CFD4D-B088-17F9-5634-1E3ED042BDD2}"/>
          </ac:picMkLst>
        </pc:picChg>
      </pc:sldChg>
      <pc:sldChg chg="addSp delSp modSp mod">
        <pc:chgData name="SONZOGNI Michel" userId="842e092e-a82c-466a-95c1-c9a0080ce30a" providerId="ADAL" clId="{A5D91993-8F49-478B-A6BC-02AB8BD4AC08}" dt="2026-09-20T08:03:05.271" v="290"/>
        <pc:sldMkLst>
          <pc:docMk/>
          <pc:sldMk cId="2796767117" sldId="365"/>
        </pc:sldMkLst>
        <pc:graphicFrameChg chg="del">
          <ac:chgData name="SONZOGNI Michel" userId="842e092e-a82c-466a-95c1-c9a0080ce30a" providerId="ADAL" clId="{A5D91993-8F49-478B-A6BC-02AB8BD4AC08}" dt="2026-09-20T08:02:44.436" v="284" actId="478"/>
          <ac:graphicFrameMkLst>
            <pc:docMk/>
            <pc:sldMk cId="2796767117" sldId="365"/>
            <ac:graphicFrameMk id="4" creationId="{81ECB2F7-2059-5009-2AB3-B211FBF1D906}"/>
          </ac:graphicFrameMkLst>
        </pc:graphicFrameChg>
        <pc:graphicFrameChg chg="add mod">
          <ac:chgData name="SONZOGNI Michel" userId="842e092e-a82c-466a-95c1-c9a0080ce30a" providerId="ADAL" clId="{A5D91993-8F49-478B-A6BC-02AB8BD4AC08}" dt="2026-09-20T08:03:05.271" v="290"/>
          <ac:graphicFrameMkLst>
            <pc:docMk/>
            <pc:sldMk cId="2796767117" sldId="365"/>
            <ac:graphicFrameMk id="5" creationId="{81ECB2F7-2059-5009-2AB3-B211FBF1D906}"/>
          </ac:graphicFrameMkLst>
        </pc:graphicFrameChg>
      </pc:sldChg>
      <pc:sldChg chg="addSp delSp modSp mod">
        <pc:chgData name="SONZOGNI Michel" userId="842e092e-a82c-466a-95c1-c9a0080ce30a" providerId="ADAL" clId="{A5D91993-8F49-478B-A6BC-02AB8BD4AC08}" dt="2026-09-20T08:02:12.790" v="283" actId="14100"/>
        <pc:sldMkLst>
          <pc:docMk/>
          <pc:sldMk cId="3507712974" sldId="373"/>
        </pc:sldMkLst>
        <pc:graphicFrameChg chg="del">
          <ac:chgData name="SONZOGNI Michel" userId="842e092e-a82c-466a-95c1-c9a0080ce30a" providerId="ADAL" clId="{A5D91993-8F49-478B-A6BC-02AB8BD4AC08}" dt="2026-09-20T08:01:55.211" v="278" actId="478"/>
          <ac:graphicFrameMkLst>
            <pc:docMk/>
            <pc:sldMk cId="3507712974" sldId="373"/>
            <ac:graphicFrameMk id="3" creationId="{C67F2FBC-3320-586F-99EA-14C42547623C}"/>
          </ac:graphicFrameMkLst>
        </pc:graphicFrameChg>
        <pc:graphicFrameChg chg="add mod">
          <ac:chgData name="SONZOGNI Michel" userId="842e092e-a82c-466a-95c1-c9a0080ce30a" providerId="ADAL" clId="{A5D91993-8F49-478B-A6BC-02AB8BD4AC08}" dt="2026-09-20T08:02:12.790" v="283" actId="14100"/>
          <ac:graphicFrameMkLst>
            <pc:docMk/>
            <pc:sldMk cId="3507712974" sldId="373"/>
            <ac:graphicFrameMk id="5" creationId="{C67F2FBC-3320-586F-99EA-14C42547623C}"/>
          </ac:graphicFrameMkLst>
        </pc:graphicFrameChg>
      </pc:sldChg>
      <pc:sldChg chg="addSp delSp modSp mod">
        <pc:chgData name="SONZOGNI Michel" userId="842e092e-a82c-466a-95c1-c9a0080ce30a" providerId="ADAL" clId="{A5D91993-8F49-478B-A6BC-02AB8BD4AC08}" dt="2026-09-20T08:00:01.669" v="277" actId="14100"/>
        <pc:sldMkLst>
          <pc:docMk/>
          <pc:sldMk cId="1782575342" sldId="377"/>
        </pc:sldMkLst>
        <pc:graphicFrameChg chg="add mod">
          <ac:chgData name="SONZOGNI Michel" userId="842e092e-a82c-466a-95c1-c9a0080ce30a" providerId="ADAL" clId="{A5D91993-8F49-478B-A6BC-02AB8BD4AC08}" dt="2026-09-20T08:00:01.669" v="277" actId="14100"/>
          <ac:graphicFrameMkLst>
            <pc:docMk/>
            <pc:sldMk cId="1782575342" sldId="377"/>
            <ac:graphicFrameMk id="3" creationId="{4D6069FB-99F8-7560-87C1-629EC413A479}"/>
          </ac:graphicFrameMkLst>
        </pc:graphicFrameChg>
        <pc:graphicFrameChg chg="del">
          <ac:chgData name="SONZOGNI Michel" userId="842e092e-a82c-466a-95c1-c9a0080ce30a" providerId="ADAL" clId="{A5D91993-8F49-478B-A6BC-02AB8BD4AC08}" dt="2026-09-20T07:59:46.571" v="271" actId="478"/>
          <ac:graphicFrameMkLst>
            <pc:docMk/>
            <pc:sldMk cId="1782575342" sldId="377"/>
            <ac:graphicFrameMk id="6" creationId="{4D6069FB-99F8-7560-87C1-629EC413A479}"/>
          </ac:graphicFrameMkLst>
        </pc:graphicFrameChg>
      </pc:sldChg>
    </pc:docChg>
  </pc:docChgLst>
</pc:chgInfo>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https://syndex1-my.sharepoint.com/personal/m_sonzogni_syndex_fr/Documents/Hors%20Dossiers/Echiquier%20Angevin/Echiquier%20Angevin.xlsx"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https://syndex1-my.sharepoint.com/personal/m_sonzogni_syndex_fr/Documents/Hors%20Dossiers/Echiquier%20Angevin/Echiquier%20Angevin.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openxmlformats.org/officeDocument/2006/relationships/package" Target="../embeddings/Microsoft_Excel_Worksheet1.xlsx"/><Relationship Id="rId1" Type="http://schemas.openxmlformats.org/officeDocument/2006/relationships/themeOverride" Target="../theme/themeOverride1.xml"/><Relationship Id="rId4" Type="http://schemas.microsoft.com/office/2011/relationships/chartStyle" Target="style3.xml"/></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oleObject" Target="https://syndex1-my.sharepoint.com/personal/m_sonzogni_syndex_fr/Documents/Hors%20Dossiers/Echiquier%20Angevin/Echiquier%20Angevi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fr-FR" b="1"/>
              <a:t>Evolution du nombre de licenciés</a:t>
            </a:r>
          </a:p>
        </c:rich>
      </c:tx>
      <c:layout/>
      <c:overlay val="0"/>
      <c:spPr>
        <a:noFill/>
        <a:ln>
          <a:noFill/>
        </a:ln>
        <a:effectLst/>
      </c:spPr>
    </c:title>
    <c:autoTitleDeleted val="0"/>
    <c:plotArea>
      <c:layout>
        <c:manualLayout>
          <c:layoutTarget val="inner"/>
          <c:xMode val="edge"/>
          <c:yMode val="edge"/>
          <c:x val="3.0555555555555555E-2"/>
          <c:y val="0.11892860185825938"/>
          <c:w val="0.93888888888888888"/>
          <c:h val="0.79682005307531323"/>
        </c:manualLayout>
      </c:layout>
      <c:barChart>
        <c:barDir val="col"/>
        <c:grouping val="stacked"/>
        <c:varyColors val="0"/>
        <c:ser>
          <c:idx val="0"/>
          <c:order val="0"/>
          <c:tx>
            <c:strRef>
              <c:f>'Lic EA'!$A$8</c:f>
              <c:strCache>
                <c:ptCount val="1"/>
                <c:pt idx="0">
                  <c:v>Licence 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'Lic EA'!$M$7:$X$7</c:f>
              <c:numCache>
                <c:formatCode>General</c:formatCode>
                <c:ptCount val="12"/>
                <c:pt idx="0">
                  <c:v>2015</c:v>
                </c:pt>
                <c:pt idx="1">
                  <c:v>2016</c:v>
                </c:pt>
                <c:pt idx="2">
                  <c:v>2017</c:v>
                </c:pt>
                <c:pt idx="3">
                  <c:v>2018</c:v>
                </c:pt>
                <c:pt idx="4">
                  <c:v>2019</c:v>
                </c:pt>
                <c:pt idx="5">
                  <c:v>2020</c:v>
                </c:pt>
                <c:pt idx="6">
                  <c:v>2021</c:v>
                </c:pt>
                <c:pt idx="7">
                  <c:v>2022</c:v>
                </c:pt>
                <c:pt idx="8">
                  <c:v>2023</c:v>
                </c:pt>
                <c:pt idx="9">
                  <c:v>2024</c:v>
                </c:pt>
                <c:pt idx="10">
                  <c:v>2025</c:v>
                </c:pt>
                <c:pt idx="11">
                  <c:v>2026</c:v>
                </c:pt>
              </c:numCache>
            </c:numRef>
          </c:cat>
          <c:val>
            <c:numRef>
              <c:f>'Lic EA'!$M$8:$X$8</c:f>
              <c:numCache>
                <c:formatCode>General</c:formatCode>
                <c:ptCount val="12"/>
                <c:pt idx="0">
                  <c:v>42</c:v>
                </c:pt>
                <c:pt idx="1">
                  <c:v>58</c:v>
                </c:pt>
                <c:pt idx="2">
                  <c:v>69</c:v>
                </c:pt>
                <c:pt idx="3">
                  <c:v>69</c:v>
                </c:pt>
                <c:pt idx="4">
                  <c:v>56</c:v>
                </c:pt>
                <c:pt idx="5">
                  <c:v>55</c:v>
                </c:pt>
                <c:pt idx="6">
                  <c:v>48</c:v>
                </c:pt>
                <c:pt idx="7">
                  <c:v>78</c:v>
                </c:pt>
                <c:pt idx="8">
                  <c:v>109</c:v>
                </c:pt>
                <c:pt idx="9">
                  <c:v>105</c:v>
                </c:pt>
                <c:pt idx="10">
                  <c:v>115</c:v>
                </c:pt>
                <c:pt idx="11">
                  <c:v>139</c:v>
                </c:pt>
              </c:numCache>
            </c:numRef>
          </c:val>
          <c:extLst xmlns:c16r2="http://schemas.microsoft.com/office/drawing/2015/06/chart">
            <c:ext xmlns:c16="http://schemas.microsoft.com/office/drawing/2014/chart" uri="{C3380CC4-5D6E-409C-BE32-E72D297353CC}">
              <c16:uniqueId val="{00000000-3976-4DC3-9CD2-B56EFD90C1B6}"/>
            </c:ext>
          </c:extLst>
        </c:ser>
        <c:ser>
          <c:idx val="1"/>
          <c:order val="1"/>
          <c:tx>
            <c:strRef>
              <c:f>'Lic EA'!$A$9</c:f>
              <c:strCache>
                <c:ptCount val="1"/>
                <c:pt idx="0">
                  <c:v>Licence B</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'Lic EA'!$M$7:$X$7</c:f>
              <c:numCache>
                <c:formatCode>General</c:formatCode>
                <c:ptCount val="12"/>
                <c:pt idx="0">
                  <c:v>2015</c:v>
                </c:pt>
                <c:pt idx="1">
                  <c:v>2016</c:v>
                </c:pt>
                <c:pt idx="2">
                  <c:v>2017</c:v>
                </c:pt>
                <c:pt idx="3">
                  <c:v>2018</c:v>
                </c:pt>
                <c:pt idx="4">
                  <c:v>2019</c:v>
                </c:pt>
                <c:pt idx="5">
                  <c:v>2020</c:v>
                </c:pt>
                <c:pt idx="6">
                  <c:v>2021</c:v>
                </c:pt>
                <c:pt idx="7">
                  <c:v>2022</c:v>
                </c:pt>
                <c:pt idx="8">
                  <c:v>2023</c:v>
                </c:pt>
                <c:pt idx="9">
                  <c:v>2024</c:v>
                </c:pt>
                <c:pt idx="10">
                  <c:v>2025</c:v>
                </c:pt>
                <c:pt idx="11">
                  <c:v>2026</c:v>
                </c:pt>
              </c:numCache>
            </c:numRef>
          </c:cat>
          <c:val>
            <c:numRef>
              <c:f>'Lic EA'!$M$9:$X$9</c:f>
              <c:numCache>
                <c:formatCode>General</c:formatCode>
                <c:ptCount val="12"/>
                <c:pt idx="0">
                  <c:v>100</c:v>
                </c:pt>
                <c:pt idx="1">
                  <c:v>93</c:v>
                </c:pt>
                <c:pt idx="2">
                  <c:v>41</c:v>
                </c:pt>
                <c:pt idx="3">
                  <c:v>48</c:v>
                </c:pt>
                <c:pt idx="4">
                  <c:v>40</c:v>
                </c:pt>
                <c:pt idx="5">
                  <c:v>27</c:v>
                </c:pt>
                <c:pt idx="6">
                  <c:v>8</c:v>
                </c:pt>
                <c:pt idx="7">
                  <c:v>60</c:v>
                </c:pt>
                <c:pt idx="8">
                  <c:v>62</c:v>
                </c:pt>
                <c:pt idx="9">
                  <c:v>83</c:v>
                </c:pt>
                <c:pt idx="10">
                  <c:v>78</c:v>
                </c:pt>
                <c:pt idx="11">
                  <c:v>94</c:v>
                </c:pt>
              </c:numCache>
            </c:numRef>
          </c:val>
          <c:extLst xmlns:c16r2="http://schemas.microsoft.com/office/drawing/2015/06/chart">
            <c:ext xmlns:c16="http://schemas.microsoft.com/office/drawing/2014/chart" uri="{C3380CC4-5D6E-409C-BE32-E72D297353CC}">
              <c16:uniqueId val="{00000001-3976-4DC3-9CD2-B56EFD90C1B6}"/>
            </c:ext>
          </c:extLst>
        </c:ser>
        <c:ser>
          <c:idx val="2"/>
          <c:order val="2"/>
          <c:tx>
            <c:strRef>
              <c:f>'Lic EA'!$A$10</c:f>
              <c:strCache>
                <c:ptCount val="1"/>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70C0"/>
                    </a:solidFill>
                    <a:latin typeface="+mn-lt"/>
                    <a:ea typeface="+mn-ea"/>
                    <a:cs typeface="+mn-cs"/>
                  </a:defRPr>
                </a:pPr>
                <a:endParaRPr lang="fr-FR"/>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'Lic EA'!$M$7:$X$7</c:f>
              <c:numCache>
                <c:formatCode>General</c:formatCode>
                <c:ptCount val="12"/>
                <c:pt idx="0">
                  <c:v>2015</c:v>
                </c:pt>
                <c:pt idx="1">
                  <c:v>2016</c:v>
                </c:pt>
                <c:pt idx="2">
                  <c:v>2017</c:v>
                </c:pt>
                <c:pt idx="3">
                  <c:v>2018</c:v>
                </c:pt>
                <c:pt idx="4">
                  <c:v>2019</c:v>
                </c:pt>
                <c:pt idx="5">
                  <c:v>2020</c:v>
                </c:pt>
                <c:pt idx="6">
                  <c:v>2021</c:v>
                </c:pt>
                <c:pt idx="7">
                  <c:v>2022</c:v>
                </c:pt>
                <c:pt idx="8">
                  <c:v>2023</c:v>
                </c:pt>
                <c:pt idx="9">
                  <c:v>2024</c:v>
                </c:pt>
                <c:pt idx="10">
                  <c:v>2025</c:v>
                </c:pt>
                <c:pt idx="11">
                  <c:v>2026</c:v>
                </c:pt>
              </c:numCache>
            </c:numRef>
          </c:cat>
          <c:val>
            <c:numRef>
              <c:f>'Lic EA'!$M$10:$X$10</c:f>
              <c:numCache>
                <c:formatCode>General</c:formatCode>
                <c:ptCount val="12"/>
                <c:pt idx="0">
                  <c:v>142</c:v>
                </c:pt>
                <c:pt idx="1">
                  <c:v>151</c:v>
                </c:pt>
                <c:pt idx="2">
                  <c:v>110</c:v>
                </c:pt>
                <c:pt idx="3">
                  <c:v>117</c:v>
                </c:pt>
                <c:pt idx="4">
                  <c:v>96</c:v>
                </c:pt>
                <c:pt idx="5">
                  <c:v>82</c:v>
                </c:pt>
                <c:pt idx="6">
                  <c:v>56</c:v>
                </c:pt>
                <c:pt idx="7">
                  <c:v>138</c:v>
                </c:pt>
                <c:pt idx="8">
                  <c:v>171</c:v>
                </c:pt>
                <c:pt idx="9">
                  <c:v>188</c:v>
                </c:pt>
                <c:pt idx="10">
                  <c:v>193</c:v>
                </c:pt>
                <c:pt idx="11">
                  <c:v>233</c:v>
                </c:pt>
              </c:numCache>
            </c:numRef>
          </c:val>
          <c:extLst xmlns:c16r2="http://schemas.microsoft.com/office/drawing/2015/06/chart">
            <c:ext xmlns:c16="http://schemas.microsoft.com/office/drawing/2014/chart" uri="{C3380CC4-5D6E-409C-BE32-E72D297353CC}">
              <c16:uniqueId val="{00000002-3976-4DC3-9CD2-B56EFD90C1B6}"/>
            </c:ext>
          </c:extLst>
        </c:ser>
        <c:dLbls>
          <c:showLegendKey val="0"/>
          <c:showVal val="0"/>
          <c:showCatName val="0"/>
          <c:showSerName val="0"/>
          <c:showPercent val="0"/>
          <c:showBubbleSize val="0"/>
        </c:dLbls>
        <c:gapWidth val="40"/>
        <c:overlap val="100"/>
        <c:axId val="203914240"/>
        <c:axId val="146966784"/>
      </c:barChart>
      <c:catAx>
        <c:axId val="203914240"/>
        <c:scaling>
          <c:orientation val="minMax"/>
        </c:scaling>
        <c:delete val="0"/>
        <c:axPos val="b"/>
        <c:numFmt formatCode="0"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46966784"/>
        <c:crosses val="autoZero"/>
        <c:auto val="1"/>
        <c:lblAlgn val="ctr"/>
        <c:lblOffset val="100"/>
        <c:noMultiLvlLbl val="0"/>
      </c:catAx>
      <c:valAx>
        <c:axId val="146966784"/>
        <c:scaling>
          <c:orientation val="minMax"/>
          <c:max val="240"/>
        </c:scaling>
        <c:delete val="0"/>
        <c:axPos val="l"/>
        <c:majorGridlines>
          <c:spPr>
            <a:ln w="9525" cap="flat" cmpd="sng" algn="ctr">
              <a:noFill/>
              <a:round/>
            </a:ln>
            <a:effectLst/>
          </c:spPr>
        </c:majorGridlines>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03914240"/>
        <c:crosses val="autoZero"/>
        <c:crossBetween val="between"/>
      </c:valAx>
      <c:spPr>
        <a:noFill/>
        <a:ln>
          <a:noFill/>
        </a:ln>
        <a:effectLst/>
      </c:spPr>
    </c:plotArea>
    <c:legend>
      <c:legendPos val="b"/>
      <c:layout>
        <c:manualLayout>
          <c:xMode val="edge"/>
          <c:yMode val="edge"/>
          <c:x val="0.20449197150686196"/>
          <c:y val="0.16650810572668914"/>
          <c:w val="0.37378331008953919"/>
          <c:h val="0.1894397054534849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177914110429447E-2"/>
          <c:y val="8.4033613445378158E-2"/>
          <c:w val="0.6803288488478817"/>
          <c:h val="0.8716270557923379"/>
        </c:manualLayout>
      </c:layout>
      <c:barChart>
        <c:barDir val="col"/>
        <c:grouping val="stacked"/>
        <c:varyColors val="0"/>
        <c:ser>
          <c:idx val="0"/>
          <c:order val="0"/>
          <c:tx>
            <c:strRef>
              <c:f>'Open Angers'!$E$19</c:f>
              <c:strCache>
                <c:ptCount val="1"/>
                <c:pt idx="0">
                  <c:v>Open A</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mn-lt"/>
                    <a:ea typeface="+mn-ea"/>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'Open Angers'!$D$20:$D$25</c:f>
              <c:numCache>
                <c:formatCode>General</c:formatCode>
                <c:ptCount val="6"/>
                <c:pt idx="0">
                  <c:v>2019</c:v>
                </c:pt>
                <c:pt idx="1">
                  <c:v>2022</c:v>
                </c:pt>
                <c:pt idx="2">
                  <c:v>2023</c:v>
                </c:pt>
                <c:pt idx="3">
                  <c:v>2024</c:v>
                </c:pt>
                <c:pt idx="4">
                  <c:v>2025</c:v>
                </c:pt>
                <c:pt idx="5">
                  <c:v>2026</c:v>
                </c:pt>
              </c:numCache>
            </c:numRef>
          </c:cat>
          <c:val>
            <c:numRef>
              <c:f>'Open Angers'!$E$20:$E$25</c:f>
              <c:numCache>
                <c:formatCode>General</c:formatCode>
                <c:ptCount val="6"/>
                <c:pt idx="0">
                  <c:v>52</c:v>
                </c:pt>
                <c:pt idx="1">
                  <c:v>43</c:v>
                </c:pt>
                <c:pt idx="2">
                  <c:v>72</c:v>
                </c:pt>
                <c:pt idx="3">
                  <c:v>55</c:v>
                </c:pt>
                <c:pt idx="4">
                  <c:v>78</c:v>
                </c:pt>
                <c:pt idx="5">
                  <c:v>71</c:v>
                </c:pt>
              </c:numCache>
            </c:numRef>
          </c:val>
          <c:extLst xmlns:c16r2="http://schemas.microsoft.com/office/drawing/2015/06/chart">
            <c:ext xmlns:c16="http://schemas.microsoft.com/office/drawing/2014/chart" uri="{C3380CC4-5D6E-409C-BE32-E72D297353CC}">
              <c16:uniqueId val="{00000000-6D17-4BFF-B6DB-985FCA147E25}"/>
            </c:ext>
          </c:extLst>
        </c:ser>
        <c:ser>
          <c:idx val="1"/>
          <c:order val="1"/>
          <c:tx>
            <c:strRef>
              <c:f>'Open Angers'!$F$19</c:f>
              <c:strCache>
                <c:ptCount val="1"/>
                <c:pt idx="0">
                  <c:v>Open B</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'Open Angers'!$D$20:$D$25</c:f>
              <c:numCache>
                <c:formatCode>General</c:formatCode>
                <c:ptCount val="6"/>
                <c:pt idx="0">
                  <c:v>2019</c:v>
                </c:pt>
                <c:pt idx="1">
                  <c:v>2022</c:v>
                </c:pt>
                <c:pt idx="2">
                  <c:v>2023</c:v>
                </c:pt>
                <c:pt idx="3">
                  <c:v>2024</c:v>
                </c:pt>
                <c:pt idx="4">
                  <c:v>2025</c:v>
                </c:pt>
                <c:pt idx="5">
                  <c:v>2026</c:v>
                </c:pt>
              </c:numCache>
            </c:numRef>
          </c:cat>
          <c:val>
            <c:numRef>
              <c:f>'Open Angers'!$F$20:$F$25</c:f>
              <c:numCache>
                <c:formatCode>General</c:formatCode>
                <c:ptCount val="6"/>
                <c:pt idx="0">
                  <c:v>26</c:v>
                </c:pt>
                <c:pt idx="1">
                  <c:v>29</c:v>
                </c:pt>
                <c:pt idx="2">
                  <c:v>42</c:v>
                </c:pt>
                <c:pt idx="3">
                  <c:v>60</c:v>
                </c:pt>
                <c:pt idx="4">
                  <c:v>67</c:v>
                </c:pt>
                <c:pt idx="5">
                  <c:v>83</c:v>
                </c:pt>
              </c:numCache>
            </c:numRef>
          </c:val>
          <c:extLst xmlns:c16r2="http://schemas.microsoft.com/office/drawing/2015/06/chart">
            <c:ext xmlns:c16="http://schemas.microsoft.com/office/drawing/2014/chart" uri="{C3380CC4-5D6E-409C-BE32-E72D297353CC}">
              <c16:uniqueId val="{00000001-6D17-4BFF-B6DB-985FCA147E25}"/>
            </c:ext>
          </c:extLst>
        </c:ser>
        <c:ser>
          <c:idx val="2"/>
          <c:order val="2"/>
          <c:tx>
            <c:strRef>
              <c:f>'Open Angers'!$G$19</c:f>
              <c:strCache>
                <c:ptCount val="1"/>
                <c:pt idx="0">
                  <c:v>Open C</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'Open Angers'!$D$20:$D$25</c:f>
              <c:numCache>
                <c:formatCode>General</c:formatCode>
                <c:ptCount val="6"/>
                <c:pt idx="0">
                  <c:v>2019</c:v>
                </c:pt>
                <c:pt idx="1">
                  <c:v>2022</c:v>
                </c:pt>
                <c:pt idx="2">
                  <c:v>2023</c:v>
                </c:pt>
                <c:pt idx="3">
                  <c:v>2024</c:v>
                </c:pt>
                <c:pt idx="4">
                  <c:v>2025</c:v>
                </c:pt>
                <c:pt idx="5">
                  <c:v>2026</c:v>
                </c:pt>
              </c:numCache>
            </c:numRef>
          </c:cat>
          <c:val>
            <c:numRef>
              <c:f>'Open Angers'!$G$20:$G$25</c:f>
              <c:numCache>
                <c:formatCode>General</c:formatCode>
                <c:ptCount val="6"/>
                <c:pt idx="0">
                  <c:v>52</c:v>
                </c:pt>
                <c:pt idx="1">
                  <c:v>57</c:v>
                </c:pt>
                <c:pt idx="2">
                  <c:v>76</c:v>
                </c:pt>
                <c:pt idx="3">
                  <c:v>62</c:v>
                </c:pt>
                <c:pt idx="4">
                  <c:v>52</c:v>
                </c:pt>
                <c:pt idx="5">
                  <c:v>64</c:v>
                </c:pt>
              </c:numCache>
            </c:numRef>
          </c:val>
          <c:extLst xmlns:c16r2="http://schemas.microsoft.com/office/drawing/2015/06/chart">
            <c:ext xmlns:c16="http://schemas.microsoft.com/office/drawing/2014/chart" uri="{C3380CC4-5D6E-409C-BE32-E72D297353CC}">
              <c16:uniqueId val="{00000002-6D17-4BFF-B6DB-985FCA147E25}"/>
            </c:ext>
          </c:extLst>
        </c:ser>
        <c:ser>
          <c:idx val="3"/>
          <c:order val="3"/>
          <c:tx>
            <c:strRef>
              <c:f>'Open Angers'!$H$19</c:f>
              <c:strCache>
                <c:ptCount val="1"/>
              </c:strCache>
            </c:strRef>
          </c:tx>
          <c:spPr>
            <a:no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rgbClr val="0070C0"/>
                    </a:solidFill>
                    <a:latin typeface="+mn-lt"/>
                    <a:ea typeface="+mn-ea"/>
                    <a:cs typeface="+mn-cs"/>
                  </a:defRPr>
                </a:pPr>
                <a:endParaRPr lang="fr-FR"/>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'Open Angers'!$D$20:$D$25</c:f>
              <c:numCache>
                <c:formatCode>General</c:formatCode>
                <c:ptCount val="6"/>
                <c:pt idx="0">
                  <c:v>2019</c:v>
                </c:pt>
                <c:pt idx="1">
                  <c:v>2022</c:v>
                </c:pt>
                <c:pt idx="2">
                  <c:v>2023</c:v>
                </c:pt>
                <c:pt idx="3">
                  <c:v>2024</c:v>
                </c:pt>
                <c:pt idx="4">
                  <c:v>2025</c:v>
                </c:pt>
                <c:pt idx="5">
                  <c:v>2026</c:v>
                </c:pt>
              </c:numCache>
            </c:numRef>
          </c:cat>
          <c:val>
            <c:numRef>
              <c:f>'Open Angers'!$H$20:$H$25</c:f>
              <c:numCache>
                <c:formatCode>General</c:formatCode>
                <c:ptCount val="6"/>
                <c:pt idx="0">
                  <c:v>130</c:v>
                </c:pt>
                <c:pt idx="1">
                  <c:v>129</c:v>
                </c:pt>
                <c:pt idx="2">
                  <c:v>190</c:v>
                </c:pt>
                <c:pt idx="3">
                  <c:v>177</c:v>
                </c:pt>
                <c:pt idx="4">
                  <c:v>197</c:v>
                </c:pt>
                <c:pt idx="5">
                  <c:v>218</c:v>
                </c:pt>
              </c:numCache>
            </c:numRef>
          </c:val>
          <c:extLst xmlns:c16r2="http://schemas.microsoft.com/office/drawing/2015/06/chart">
            <c:ext xmlns:c16="http://schemas.microsoft.com/office/drawing/2014/chart" uri="{C3380CC4-5D6E-409C-BE32-E72D297353CC}">
              <c16:uniqueId val="{00000003-6D17-4BFF-B6DB-985FCA147E25}"/>
            </c:ext>
          </c:extLst>
        </c:ser>
        <c:dLbls>
          <c:dLblPos val="ctr"/>
          <c:showLegendKey val="0"/>
          <c:showVal val="1"/>
          <c:showCatName val="0"/>
          <c:showSerName val="0"/>
          <c:showPercent val="0"/>
          <c:showBubbleSize val="0"/>
        </c:dLbls>
        <c:gapWidth val="50"/>
        <c:overlap val="100"/>
        <c:axId val="237518848"/>
        <c:axId val="146969664"/>
      </c:barChart>
      <c:catAx>
        <c:axId val="237518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crossAx val="146969664"/>
        <c:crosses val="autoZero"/>
        <c:auto val="1"/>
        <c:lblAlgn val="ctr"/>
        <c:lblOffset val="100"/>
        <c:noMultiLvlLbl val="0"/>
      </c:catAx>
      <c:valAx>
        <c:axId val="146969664"/>
        <c:scaling>
          <c:orientation val="minMax"/>
          <c:max val="220"/>
        </c:scaling>
        <c:delete val="0"/>
        <c:axPos val="l"/>
        <c:majorGridlines>
          <c:spPr>
            <a:ln w="9525" cap="flat" cmpd="sng" algn="ctr">
              <a:noFill/>
              <a:round/>
            </a:ln>
            <a:effectLst/>
          </c:spPr>
        </c:majorGridlines>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crossAx val="237518848"/>
        <c:crosses val="autoZero"/>
        <c:crossBetween val="between"/>
      </c:valAx>
      <c:spPr>
        <a:noFill/>
        <a:ln>
          <a:noFill/>
        </a:ln>
        <a:effectLst/>
      </c:spPr>
    </c:plotArea>
    <c:legend>
      <c:legendPos val="r"/>
      <c:layout>
        <c:manualLayout>
          <c:xMode val="edge"/>
          <c:yMode val="edge"/>
          <c:x val="0.72876129172503745"/>
          <c:y val="5.2958976458217979E-3"/>
          <c:w val="0.22918216511279646"/>
          <c:h val="0.78532816425469754"/>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fr-FR" sz="1600" b="1"/>
              <a:t>Nombre de classes initiées </a:t>
            </a:r>
          </a:p>
          <a:p>
            <a:pPr>
              <a:defRPr sz="1600" b="1" i="0" u="none" strike="noStrike" kern="1200" spc="0" baseline="0">
                <a:solidFill>
                  <a:schemeClr val="tx1">
                    <a:lumMod val="65000"/>
                    <a:lumOff val="35000"/>
                  </a:schemeClr>
                </a:solidFill>
                <a:latin typeface="+mn-lt"/>
                <a:ea typeface="+mn-ea"/>
                <a:cs typeface="+mn-cs"/>
              </a:defRPr>
            </a:pPr>
            <a:r>
              <a:rPr lang="fr-FR" sz="1600" b="1"/>
              <a:t>par année scolaire</a:t>
            </a:r>
          </a:p>
          <a:p>
            <a:pPr>
              <a:defRPr sz="1600" b="1" i="0" u="none" strike="noStrike" kern="1200" spc="0" baseline="0">
                <a:solidFill>
                  <a:schemeClr val="tx1">
                    <a:lumMod val="65000"/>
                    <a:lumOff val="35000"/>
                  </a:schemeClr>
                </a:solidFill>
                <a:latin typeface="+mn-lt"/>
                <a:ea typeface="+mn-ea"/>
                <a:cs typeface="+mn-cs"/>
              </a:defRPr>
            </a:pPr>
            <a:r>
              <a:rPr lang="fr-FR" sz="1600" b="1"/>
              <a:t>et quartier</a:t>
            </a:r>
          </a:p>
        </c:rich>
      </c:tx>
      <c:layout>
        <c:manualLayout>
          <c:xMode val="edge"/>
          <c:yMode val="edge"/>
          <c:x val="2.1433381682552815E-3"/>
          <c:y val="0"/>
        </c:manualLayout>
      </c:layout>
      <c:overlay val="0"/>
      <c:spPr>
        <a:noFill/>
        <a:ln>
          <a:noFill/>
        </a:ln>
        <a:effectLst/>
      </c:spPr>
    </c:title>
    <c:autoTitleDeleted val="0"/>
    <c:plotArea>
      <c:layout>
        <c:manualLayout>
          <c:layoutTarget val="inner"/>
          <c:xMode val="edge"/>
          <c:yMode val="edge"/>
          <c:x val="3.0054644808743168E-2"/>
          <c:y val="9.9297853056137766E-2"/>
          <c:w val="0.76089561550707796"/>
          <c:h val="0.74838855999720866"/>
        </c:manualLayout>
      </c:layout>
      <c:barChart>
        <c:barDir val="col"/>
        <c:grouping val="stacked"/>
        <c:varyColors val="0"/>
        <c:ser>
          <c:idx val="0"/>
          <c:order val="0"/>
          <c:tx>
            <c:strRef>
              <c:f>écoles!$B$15</c:f>
              <c:strCache>
                <c:ptCount val="1"/>
                <c:pt idx="0">
                  <c:v>La Roseraie</c:v>
                </c:pt>
              </c:strCache>
            </c:strRef>
          </c:tx>
          <c:spPr>
            <a:solidFill>
              <a:schemeClr val="accent1">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écoles!$D$14:$J$14</c:f>
              <c:strCache>
                <c:ptCount val="7"/>
                <c:pt idx="0">
                  <c:v>2019/20</c:v>
                </c:pt>
                <c:pt idx="1">
                  <c:v>2020/21</c:v>
                </c:pt>
                <c:pt idx="2">
                  <c:v>2021/22</c:v>
                </c:pt>
                <c:pt idx="3">
                  <c:v>2022/23</c:v>
                </c:pt>
                <c:pt idx="4">
                  <c:v>2023/24</c:v>
                </c:pt>
                <c:pt idx="5">
                  <c:v>2024/25</c:v>
                </c:pt>
                <c:pt idx="6">
                  <c:v>2025/26</c:v>
                </c:pt>
              </c:strCache>
            </c:strRef>
          </c:cat>
          <c:val>
            <c:numRef>
              <c:f>écoles!$D$15:$J$15</c:f>
              <c:numCache>
                <c:formatCode>General</c:formatCode>
                <c:ptCount val="7"/>
                <c:pt idx="2">
                  <c:v>18</c:v>
                </c:pt>
                <c:pt idx="3">
                  <c:v>26</c:v>
                </c:pt>
                <c:pt idx="4">
                  <c:v>20</c:v>
                </c:pt>
                <c:pt idx="5">
                  <c:v>17</c:v>
                </c:pt>
                <c:pt idx="6">
                  <c:v>18</c:v>
                </c:pt>
              </c:numCache>
            </c:numRef>
          </c:val>
          <c:extLst xmlns:c16r2="http://schemas.microsoft.com/office/drawing/2015/06/chart">
            <c:ext xmlns:c16="http://schemas.microsoft.com/office/drawing/2014/chart" uri="{C3380CC4-5D6E-409C-BE32-E72D297353CC}">
              <c16:uniqueId val="{00000000-5564-4039-9B32-8976A30E7039}"/>
            </c:ext>
          </c:extLst>
        </c:ser>
        <c:ser>
          <c:idx val="1"/>
          <c:order val="1"/>
          <c:tx>
            <c:strRef>
              <c:f>écoles!$B$16</c:f>
              <c:strCache>
                <c:ptCount val="1"/>
                <c:pt idx="0">
                  <c:v>Belle Beille</c:v>
                </c:pt>
              </c:strCache>
            </c:strRef>
          </c:tx>
          <c:spPr>
            <a:solidFill>
              <a:schemeClr val="accent6">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écoles!$D$14:$J$14</c:f>
              <c:strCache>
                <c:ptCount val="7"/>
                <c:pt idx="0">
                  <c:v>2019/20</c:v>
                </c:pt>
                <c:pt idx="1">
                  <c:v>2020/21</c:v>
                </c:pt>
                <c:pt idx="2">
                  <c:v>2021/22</c:v>
                </c:pt>
                <c:pt idx="3">
                  <c:v>2022/23</c:v>
                </c:pt>
                <c:pt idx="4">
                  <c:v>2023/24</c:v>
                </c:pt>
                <c:pt idx="5">
                  <c:v>2024/25</c:v>
                </c:pt>
                <c:pt idx="6">
                  <c:v>2025/26</c:v>
                </c:pt>
              </c:strCache>
            </c:strRef>
          </c:cat>
          <c:val>
            <c:numRef>
              <c:f>écoles!$D$16:$J$16</c:f>
              <c:numCache>
                <c:formatCode>General</c:formatCode>
                <c:ptCount val="7"/>
                <c:pt idx="0">
                  <c:v>4</c:v>
                </c:pt>
                <c:pt idx="1">
                  <c:v>1</c:v>
                </c:pt>
                <c:pt idx="2">
                  <c:v>3</c:v>
                </c:pt>
                <c:pt idx="3">
                  <c:v>11</c:v>
                </c:pt>
                <c:pt idx="4">
                  <c:v>7</c:v>
                </c:pt>
                <c:pt idx="5">
                  <c:v>8</c:v>
                </c:pt>
                <c:pt idx="6">
                  <c:v>5</c:v>
                </c:pt>
              </c:numCache>
            </c:numRef>
          </c:val>
          <c:extLst xmlns:c16r2="http://schemas.microsoft.com/office/drawing/2015/06/chart">
            <c:ext xmlns:c16="http://schemas.microsoft.com/office/drawing/2014/chart" uri="{C3380CC4-5D6E-409C-BE32-E72D297353CC}">
              <c16:uniqueId val="{00000001-5564-4039-9B32-8976A30E7039}"/>
            </c:ext>
          </c:extLst>
        </c:ser>
        <c:ser>
          <c:idx val="2"/>
          <c:order val="2"/>
          <c:tx>
            <c:strRef>
              <c:f>écoles!$B$17</c:f>
              <c:strCache>
                <c:ptCount val="1"/>
                <c:pt idx="0">
                  <c:v>Montaigne</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écoles!$D$14:$J$14</c:f>
              <c:strCache>
                <c:ptCount val="7"/>
                <c:pt idx="0">
                  <c:v>2019/20</c:v>
                </c:pt>
                <c:pt idx="1">
                  <c:v>2020/21</c:v>
                </c:pt>
                <c:pt idx="2">
                  <c:v>2021/22</c:v>
                </c:pt>
                <c:pt idx="3">
                  <c:v>2022/23</c:v>
                </c:pt>
                <c:pt idx="4">
                  <c:v>2023/24</c:v>
                </c:pt>
                <c:pt idx="5">
                  <c:v>2024/25</c:v>
                </c:pt>
                <c:pt idx="6">
                  <c:v>2025/26</c:v>
                </c:pt>
              </c:strCache>
            </c:strRef>
          </c:cat>
          <c:val>
            <c:numRef>
              <c:f>écoles!$D$17:$J$17</c:f>
              <c:numCache>
                <c:formatCode>General</c:formatCode>
                <c:ptCount val="7"/>
                <c:pt idx="1">
                  <c:v>9</c:v>
                </c:pt>
                <c:pt idx="2">
                  <c:v>12</c:v>
                </c:pt>
                <c:pt idx="3">
                  <c:v>9</c:v>
                </c:pt>
                <c:pt idx="4">
                  <c:v>15</c:v>
                </c:pt>
                <c:pt idx="5">
                  <c:v>21</c:v>
                </c:pt>
                <c:pt idx="6">
                  <c:v>20</c:v>
                </c:pt>
              </c:numCache>
            </c:numRef>
          </c:val>
          <c:extLst xmlns:c16r2="http://schemas.microsoft.com/office/drawing/2015/06/chart">
            <c:ext xmlns:c16="http://schemas.microsoft.com/office/drawing/2014/chart" uri="{C3380CC4-5D6E-409C-BE32-E72D297353CC}">
              <c16:uniqueId val="{00000002-5564-4039-9B32-8976A30E7039}"/>
            </c:ext>
          </c:extLst>
        </c:ser>
        <c:ser>
          <c:idx val="3"/>
          <c:order val="3"/>
          <c:tx>
            <c:strRef>
              <c:f>écoles!$B$18</c:f>
              <c:strCache>
                <c:ptCount val="1"/>
                <c:pt idx="0">
                  <c:v>Monplaisir</c:v>
                </c:pt>
              </c:strCache>
            </c:strRef>
          </c:tx>
          <c:spPr>
            <a:solidFill>
              <a:schemeClr val="accent4">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écoles!$D$14:$J$14</c:f>
              <c:strCache>
                <c:ptCount val="7"/>
                <c:pt idx="0">
                  <c:v>2019/20</c:v>
                </c:pt>
                <c:pt idx="1">
                  <c:v>2020/21</c:v>
                </c:pt>
                <c:pt idx="2">
                  <c:v>2021/22</c:v>
                </c:pt>
                <c:pt idx="3">
                  <c:v>2022/23</c:v>
                </c:pt>
                <c:pt idx="4">
                  <c:v>2023/24</c:v>
                </c:pt>
                <c:pt idx="5">
                  <c:v>2024/25</c:v>
                </c:pt>
                <c:pt idx="6">
                  <c:v>2025/26</c:v>
                </c:pt>
              </c:strCache>
            </c:strRef>
          </c:cat>
          <c:val>
            <c:numRef>
              <c:f>écoles!$D$18:$J$18</c:f>
              <c:numCache>
                <c:formatCode>General</c:formatCode>
                <c:ptCount val="7"/>
                <c:pt idx="0">
                  <c:v>4</c:v>
                </c:pt>
                <c:pt idx="1">
                  <c:v>9</c:v>
                </c:pt>
                <c:pt idx="2">
                  <c:v>17</c:v>
                </c:pt>
                <c:pt idx="3">
                  <c:v>19</c:v>
                </c:pt>
                <c:pt idx="4">
                  <c:v>20</c:v>
                </c:pt>
                <c:pt idx="5">
                  <c:v>26</c:v>
                </c:pt>
                <c:pt idx="6">
                  <c:v>24</c:v>
                </c:pt>
              </c:numCache>
            </c:numRef>
          </c:val>
          <c:extLst xmlns:c16r2="http://schemas.microsoft.com/office/drawing/2015/06/chart">
            <c:ext xmlns:c16="http://schemas.microsoft.com/office/drawing/2014/chart" uri="{C3380CC4-5D6E-409C-BE32-E72D297353CC}">
              <c16:uniqueId val="{00000003-5564-4039-9B32-8976A30E7039}"/>
            </c:ext>
          </c:extLst>
        </c:ser>
        <c:ser>
          <c:idx val="4"/>
          <c:order val="4"/>
          <c:tx>
            <c:strRef>
              <c:f>écoles!$B$19</c:f>
              <c:strCache>
                <c:ptCount val="1"/>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70C0"/>
                    </a:solidFill>
                    <a:latin typeface="+mn-lt"/>
                    <a:ea typeface="+mn-ea"/>
                    <a:cs typeface="+mn-cs"/>
                  </a:defRPr>
                </a:pPr>
                <a:endParaRPr lang="fr-FR"/>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écoles!$D$14:$J$14</c:f>
              <c:strCache>
                <c:ptCount val="7"/>
                <c:pt idx="0">
                  <c:v>2019/20</c:v>
                </c:pt>
                <c:pt idx="1">
                  <c:v>2020/21</c:v>
                </c:pt>
                <c:pt idx="2">
                  <c:v>2021/22</c:v>
                </c:pt>
                <c:pt idx="3">
                  <c:v>2022/23</c:v>
                </c:pt>
                <c:pt idx="4">
                  <c:v>2023/24</c:v>
                </c:pt>
                <c:pt idx="5">
                  <c:v>2024/25</c:v>
                </c:pt>
                <c:pt idx="6">
                  <c:v>2025/26</c:v>
                </c:pt>
              </c:strCache>
            </c:strRef>
          </c:cat>
          <c:val>
            <c:numRef>
              <c:f>écoles!$D$19:$J$19</c:f>
              <c:numCache>
                <c:formatCode>General</c:formatCode>
                <c:ptCount val="7"/>
                <c:pt idx="0">
                  <c:v>8</c:v>
                </c:pt>
                <c:pt idx="1">
                  <c:v>19</c:v>
                </c:pt>
                <c:pt idx="2">
                  <c:v>50</c:v>
                </c:pt>
                <c:pt idx="3">
                  <c:v>65</c:v>
                </c:pt>
                <c:pt idx="4">
                  <c:v>62</c:v>
                </c:pt>
                <c:pt idx="5">
                  <c:v>72</c:v>
                </c:pt>
                <c:pt idx="6">
                  <c:v>67</c:v>
                </c:pt>
              </c:numCache>
            </c:numRef>
          </c:val>
          <c:extLst xmlns:c16r2="http://schemas.microsoft.com/office/drawing/2015/06/chart">
            <c:ext xmlns:c16="http://schemas.microsoft.com/office/drawing/2014/chart" uri="{C3380CC4-5D6E-409C-BE32-E72D297353CC}">
              <c16:uniqueId val="{00000004-5564-4039-9B32-8976A30E7039}"/>
            </c:ext>
          </c:extLst>
        </c:ser>
        <c:dLbls>
          <c:dLblPos val="ctr"/>
          <c:showLegendKey val="0"/>
          <c:showVal val="1"/>
          <c:showCatName val="0"/>
          <c:showSerName val="0"/>
          <c:showPercent val="0"/>
          <c:showBubbleSize val="0"/>
        </c:dLbls>
        <c:gapWidth val="80"/>
        <c:overlap val="100"/>
        <c:axId val="150560256"/>
        <c:axId val="195174976"/>
      </c:barChart>
      <c:catAx>
        <c:axId val="150560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95174976"/>
        <c:crosses val="autoZero"/>
        <c:auto val="1"/>
        <c:lblAlgn val="ctr"/>
        <c:lblOffset val="100"/>
        <c:noMultiLvlLbl val="0"/>
      </c:catAx>
      <c:valAx>
        <c:axId val="195174976"/>
        <c:scaling>
          <c:orientation val="minMax"/>
          <c:max val="80"/>
        </c:scaling>
        <c:delete val="0"/>
        <c:axPos val="l"/>
        <c:majorGridlines>
          <c:spPr>
            <a:ln w="9525" cap="flat" cmpd="sng" algn="ctr">
              <a:noFill/>
              <a:round/>
            </a:ln>
            <a:effectLst/>
          </c:spPr>
        </c:majorGridlines>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50560256"/>
        <c:crosses val="autoZero"/>
        <c:crossBetween val="between"/>
      </c:valAx>
      <c:spPr>
        <a:noFill/>
        <a:ln>
          <a:noFill/>
        </a:ln>
        <a:effectLst/>
      </c:spPr>
    </c:plotArea>
    <c:legend>
      <c:legendPos val="r"/>
      <c:layout>
        <c:manualLayout>
          <c:xMode val="edge"/>
          <c:yMode val="edge"/>
          <c:x val="0.77495234148363035"/>
          <c:y val="0.15484119175144892"/>
          <c:w val="0.20865416493990882"/>
          <c:h val="0.69153005877518781"/>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fr-FR"/>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Investissements</a:t>
            </a:r>
          </a:p>
        </c:rich>
      </c:tx>
      <c:layout/>
      <c:overlay val="0"/>
      <c:spPr>
        <a:noFill/>
        <a:ln>
          <a:noFill/>
        </a:ln>
        <a:effectLst/>
      </c:spPr>
    </c:title>
    <c:autoTitleDeleted val="0"/>
    <c:plotArea>
      <c:layout>
        <c:manualLayout>
          <c:layoutTarget val="inner"/>
          <c:xMode val="edge"/>
          <c:yMode val="edge"/>
          <c:x val="7.0823085316582615E-2"/>
          <c:y val="0.12887514060742408"/>
          <c:w val="0.64356513020142148"/>
          <c:h val="0.69286518345763959"/>
        </c:manualLayout>
      </c:layout>
      <c:barChart>
        <c:barDir val="col"/>
        <c:grouping val="stacked"/>
        <c:varyColors val="0"/>
        <c:ser>
          <c:idx val="0"/>
          <c:order val="0"/>
          <c:tx>
            <c:strRef>
              <c:f>invest!$H$41</c:f>
              <c:strCache>
                <c:ptCount val="1"/>
                <c:pt idx="0">
                  <c:v>Jeux &amp; plateaux</c:v>
                </c:pt>
              </c:strCache>
            </c:strRef>
          </c:tx>
          <c:spPr>
            <a:solidFill>
              <a:schemeClr val="tx2">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invest!$K$40:$P$40</c:f>
              <c:strCache>
                <c:ptCount val="6"/>
                <c:pt idx="0">
                  <c:v>2020/2021</c:v>
                </c:pt>
                <c:pt idx="1">
                  <c:v>2021/2022</c:v>
                </c:pt>
                <c:pt idx="2">
                  <c:v>2022/2023</c:v>
                </c:pt>
                <c:pt idx="3">
                  <c:v>2023/2024</c:v>
                </c:pt>
                <c:pt idx="4">
                  <c:v>2024/2025</c:v>
                </c:pt>
                <c:pt idx="5">
                  <c:v>2025/2026</c:v>
                </c:pt>
              </c:strCache>
            </c:strRef>
          </c:cat>
          <c:val>
            <c:numRef>
              <c:f>invest!$K$41:$P$41</c:f>
              <c:numCache>
                <c:formatCode>General</c:formatCode>
                <c:ptCount val="6"/>
                <c:pt idx="0" formatCode="#\ ##0\ &quot;€&quot;">
                  <c:v>949.5</c:v>
                </c:pt>
                <c:pt idx="3" formatCode="#\ ##0\ &quot;€&quot;">
                  <c:v>864</c:v>
                </c:pt>
                <c:pt idx="4" formatCode="#\ ##0\ &quot;€&quot;">
                  <c:v>380</c:v>
                </c:pt>
                <c:pt idx="5" formatCode="#\ ##0\ &quot;€&quot;">
                  <c:v>1048</c:v>
                </c:pt>
              </c:numCache>
            </c:numRef>
          </c:val>
          <c:extLst xmlns:c16r2="http://schemas.microsoft.com/office/drawing/2015/06/chart">
            <c:ext xmlns:c16="http://schemas.microsoft.com/office/drawing/2014/chart" uri="{C3380CC4-5D6E-409C-BE32-E72D297353CC}">
              <c16:uniqueId val="{00000000-D461-4B04-B8F3-E5BDEA8E2F25}"/>
            </c:ext>
          </c:extLst>
        </c:ser>
        <c:ser>
          <c:idx val="2"/>
          <c:order val="1"/>
          <c:tx>
            <c:strRef>
              <c:f>invest!$H$42</c:f>
              <c:strCache>
                <c:ptCount val="1"/>
                <c:pt idx="0">
                  <c:v>Pendules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invest!$K$40:$P$40</c:f>
              <c:strCache>
                <c:ptCount val="6"/>
                <c:pt idx="0">
                  <c:v>2020/2021</c:v>
                </c:pt>
                <c:pt idx="1">
                  <c:v>2021/2022</c:v>
                </c:pt>
                <c:pt idx="2">
                  <c:v>2022/2023</c:v>
                </c:pt>
                <c:pt idx="3">
                  <c:v>2023/2024</c:v>
                </c:pt>
                <c:pt idx="4">
                  <c:v>2024/2025</c:v>
                </c:pt>
                <c:pt idx="5">
                  <c:v>2025/2026</c:v>
                </c:pt>
              </c:strCache>
            </c:strRef>
          </c:cat>
          <c:val>
            <c:numRef>
              <c:f>invest!$K$42:$P$42</c:f>
              <c:numCache>
                <c:formatCode>General</c:formatCode>
                <c:ptCount val="6"/>
                <c:pt idx="2" formatCode="#\ ##0\ &quot;€&quot;">
                  <c:v>365</c:v>
                </c:pt>
                <c:pt idx="5" formatCode="#\ ##0\ &quot;€&quot;">
                  <c:v>303.8</c:v>
                </c:pt>
              </c:numCache>
            </c:numRef>
          </c:val>
          <c:extLst xmlns:c16r2="http://schemas.microsoft.com/office/drawing/2015/06/chart">
            <c:ext xmlns:c16="http://schemas.microsoft.com/office/drawing/2014/chart" uri="{C3380CC4-5D6E-409C-BE32-E72D297353CC}">
              <c16:uniqueId val="{00000001-D461-4B04-B8F3-E5BDEA8E2F25}"/>
            </c:ext>
          </c:extLst>
        </c:ser>
        <c:ser>
          <c:idx val="3"/>
          <c:order val="2"/>
          <c:tx>
            <c:strRef>
              <c:f>invest!$H$43</c:f>
              <c:strCache>
                <c:ptCount val="1"/>
                <c:pt idx="0">
                  <c:v>Livres &amp; Revues</c:v>
                </c:pt>
              </c:strCache>
            </c:strRef>
          </c:tx>
          <c:spPr>
            <a:solidFill>
              <a:schemeClr val="accent4">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invest!$K$40:$P$40</c:f>
              <c:strCache>
                <c:ptCount val="6"/>
                <c:pt idx="0">
                  <c:v>2020/2021</c:v>
                </c:pt>
                <c:pt idx="1">
                  <c:v>2021/2022</c:v>
                </c:pt>
                <c:pt idx="2">
                  <c:v>2022/2023</c:v>
                </c:pt>
                <c:pt idx="3">
                  <c:v>2023/2024</c:v>
                </c:pt>
                <c:pt idx="4">
                  <c:v>2024/2025</c:v>
                </c:pt>
                <c:pt idx="5">
                  <c:v>2025/2026</c:v>
                </c:pt>
              </c:strCache>
            </c:strRef>
          </c:cat>
          <c:val>
            <c:numRef>
              <c:f>invest!$K$43:$P$43</c:f>
              <c:numCache>
                <c:formatCode>#\ ##0\ "€"</c:formatCode>
                <c:ptCount val="6"/>
                <c:pt idx="0">
                  <c:v>192.91</c:v>
                </c:pt>
                <c:pt idx="1">
                  <c:v>265.43</c:v>
                </c:pt>
                <c:pt idx="2">
                  <c:v>95</c:v>
                </c:pt>
                <c:pt idx="3">
                  <c:v>110</c:v>
                </c:pt>
                <c:pt idx="4">
                  <c:v>580</c:v>
                </c:pt>
                <c:pt idx="5">
                  <c:v>80</c:v>
                </c:pt>
              </c:numCache>
            </c:numRef>
          </c:val>
          <c:extLst xmlns:c16r2="http://schemas.microsoft.com/office/drawing/2015/06/chart">
            <c:ext xmlns:c16="http://schemas.microsoft.com/office/drawing/2014/chart" uri="{C3380CC4-5D6E-409C-BE32-E72D297353CC}">
              <c16:uniqueId val="{00000002-D461-4B04-B8F3-E5BDEA8E2F25}"/>
            </c:ext>
          </c:extLst>
        </c:ser>
        <c:ser>
          <c:idx val="4"/>
          <c:order val="3"/>
          <c:tx>
            <c:strRef>
              <c:f>invest!$H$44</c:f>
              <c:strCache>
                <c:ptCount val="1"/>
                <c:pt idx="0">
                  <c:v>Autres</c:v>
                </c:pt>
              </c:strCache>
            </c:strRef>
          </c:tx>
          <c:spPr>
            <a:solidFill>
              <a:schemeClr val="accent5">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invest!$K$40:$P$40</c:f>
              <c:strCache>
                <c:ptCount val="6"/>
                <c:pt idx="0">
                  <c:v>2020/2021</c:v>
                </c:pt>
                <c:pt idx="1">
                  <c:v>2021/2022</c:v>
                </c:pt>
                <c:pt idx="2">
                  <c:v>2022/2023</c:v>
                </c:pt>
                <c:pt idx="3">
                  <c:v>2023/2024</c:v>
                </c:pt>
                <c:pt idx="4">
                  <c:v>2024/2025</c:v>
                </c:pt>
                <c:pt idx="5">
                  <c:v>2025/2026</c:v>
                </c:pt>
              </c:strCache>
            </c:strRef>
          </c:cat>
          <c:val>
            <c:numRef>
              <c:f>invest!$K$44:$P$44</c:f>
              <c:numCache>
                <c:formatCode>General</c:formatCode>
                <c:ptCount val="6"/>
                <c:pt idx="2" formatCode="#\ ##0\ &quot;€&quot;">
                  <c:v>666.56999999999994</c:v>
                </c:pt>
                <c:pt idx="3" formatCode="#\ ##0\ &quot;€&quot;">
                  <c:v>1124</c:v>
                </c:pt>
                <c:pt idx="4" formatCode="#\ ##0\ &quot;€&quot;">
                  <c:v>38.159999999999997</c:v>
                </c:pt>
                <c:pt idx="5" formatCode="#\ ##0\ &quot;€&quot;">
                  <c:v>173.46</c:v>
                </c:pt>
              </c:numCache>
            </c:numRef>
          </c:val>
          <c:extLst xmlns:c16r2="http://schemas.microsoft.com/office/drawing/2015/06/chart">
            <c:ext xmlns:c16="http://schemas.microsoft.com/office/drawing/2014/chart" uri="{C3380CC4-5D6E-409C-BE32-E72D297353CC}">
              <c16:uniqueId val="{00000003-D461-4B04-B8F3-E5BDEA8E2F25}"/>
            </c:ext>
          </c:extLst>
        </c:ser>
        <c:ser>
          <c:idx val="5"/>
          <c:order val="4"/>
          <c:tx>
            <c:strRef>
              <c:f>invest!$H$45</c:f>
              <c:strCache>
                <c:ptCount val="1"/>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fr-FR"/>
              </a:p>
            </c:txPr>
            <c:dLblPos val="inBase"/>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invest!$K$40:$P$40</c:f>
              <c:strCache>
                <c:ptCount val="6"/>
                <c:pt idx="0">
                  <c:v>2020/2021</c:v>
                </c:pt>
                <c:pt idx="1">
                  <c:v>2021/2022</c:v>
                </c:pt>
                <c:pt idx="2">
                  <c:v>2022/2023</c:v>
                </c:pt>
                <c:pt idx="3">
                  <c:v>2023/2024</c:v>
                </c:pt>
                <c:pt idx="4">
                  <c:v>2024/2025</c:v>
                </c:pt>
                <c:pt idx="5">
                  <c:v>2025/2026</c:v>
                </c:pt>
              </c:strCache>
            </c:strRef>
          </c:cat>
          <c:val>
            <c:numRef>
              <c:f>invest!$K$45:$P$45</c:f>
              <c:numCache>
                <c:formatCode>#\ ##0\ "€"</c:formatCode>
                <c:ptCount val="6"/>
                <c:pt idx="0">
                  <c:v>2091.91</c:v>
                </c:pt>
                <c:pt idx="1">
                  <c:v>265.43</c:v>
                </c:pt>
                <c:pt idx="2">
                  <c:v>1126.57</c:v>
                </c:pt>
                <c:pt idx="3">
                  <c:v>2098</c:v>
                </c:pt>
                <c:pt idx="4">
                  <c:v>998.16</c:v>
                </c:pt>
                <c:pt idx="5">
                  <c:v>1605.26</c:v>
                </c:pt>
              </c:numCache>
            </c:numRef>
          </c:val>
          <c:extLst xmlns:c16r2="http://schemas.microsoft.com/office/drawing/2015/06/chart">
            <c:ext xmlns:c16="http://schemas.microsoft.com/office/drawing/2014/chart" uri="{C3380CC4-5D6E-409C-BE32-E72D297353CC}">
              <c16:uniqueId val="{00000004-D461-4B04-B8F3-E5BDEA8E2F25}"/>
            </c:ext>
          </c:extLst>
        </c:ser>
        <c:dLbls>
          <c:dLblPos val="ctr"/>
          <c:showLegendKey val="0"/>
          <c:showVal val="1"/>
          <c:showCatName val="0"/>
          <c:showSerName val="0"/>
          <c:showPercent val="0"/>
          <c:showBubbleSize val="0"/>
        </c:dLbls>
        <c:gapWidth val="60"/>
        <c:overlap val="100"/>
        <c:axId val="238980608"/>
        <c:axId val="146967936"/>
      </c:barChart>
      <c:catAx>
        <c:axId val="23898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46967936"/>
        <c:crosses val="autoZero"/>
        <c:auto val="1"/>
        <c:lblAlgn val="ctr"/>
        <c:lblOffset val="100"/>
        <c:noMultiLvlLbl val="0"/>
      </c:catAx>
      <c:valAx>
        <c:axId val="146967936"/>
        <c:scaling>
          <c:orientation val="minMax"/>
          <c:max val="2200"/>
        </c:scaling>
        <c:delete val="0"/>
        <c:axPos val="l"/>
        <c:majorGridlines>
          <c:spPr>
            <a:ln w="9525" cap="flat" cmpd="sng" algn="ctr">
              <a:noFill/>
              <a:round/>
            </a:ln>
            <a:effectLst/>
          </c:spPr>
        </c:majorGridlines>
        <c:numFmt formatCode="#\ ##0\ &quot;€&quot;" sourceLinked="1"/>
        <c:majorTickMark val="none"/>
        <c:minorTickMark val="none"/>
        <c:tickLblPos val="none"/>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38980608"/>
        <c:crosses val="autoZero"/>
        <c:crossBetween val="between"/>
        <c:majorUnit val="200"/>
      </c:valAx>
      <c:spPr>
        <a:noFill/>
        <a:ln>
          <a:noFill/>
        </a:ln>
        <a:effectLst/>
      </c:spPr>
    </c:plotArea>
    <c:legend>
      <c:legendPos val="r"/>
      <c:layout>
        <c:manualLayout>
          <c:xMode val="edge"/>
          <c:yMode val="edge"/>
          <c:x val="0.69940689600399375"/>
          <c:y val="4.2600368840232522E-2"/>
          <c:w val="0.27437582942581618"/>
          <c:h val="0.78458396991420865"/>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1A078F11-A6F9-594C-9156-73D48BB187DA}" type="datetimeFigureOut">
              <a:rPr lang="fr-FR" smtClean="0"/>
              <a:t>08/10/2026</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8C69CCF7-9419-0F49-BFE6-E82A617081A6}" type="slidenum">
              <a:rPr lang="fr-FR" smtClean="0"/>
              <a:t>‹N°›</a:t>
            </a:fld>
            <a:endParaRPr lang="fr-FR"/>
          </a:p>
        </p:txBody>
      </p:sp>
    </p:spTree>
    <p:extLst>
      <p:ext uri="{BB962C8B-B14F-4D97-AF65-F5344CB8AC3E}">
        <p14:creationId xmlns:p14="http://schemas.microsoft.com/office/powerpoint/2010/main" val="267704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 xmlns:a16="http://schemas.microsoft.com/office/drawing/2014/main" id="{E0686C7C-E15F-B448-8737-6AA6268915B9}"/>
              </a:ext>
            </a:extLst>
          </p:cNvPr>
          <p:cNvSpPr txBox="1">
            <a:spLocks noGrp="1"/>
          </p:cNvSpPr>
          <p:nvPr>
            <p:ph type="sldNum" sz="quarter" idx="5"/>
          </p:nvPr>
        </p:nvSpPr>
        <p:spPr>
          <a:ln/>
        </p:spPr>
        <p:txBody>
          <a:bodyPr lIns="0" tIns="0" rIns="0" bIns="0" anchor="b" anchorCtr="0">
            <a:noAutofit/>
          </a:bodyPr>
          <a:lstStyle/>
          <a:p>
            <a:pPr lvl="0"/>
            <a:fld id="{6DEDDBE1-6C36-554E-84CF-AD56440F06DA}" type="slidenum">
              <a:t>5</a:t>
            </a:fld>
            <a:endParaRPr lang="fr-FR"/>
          </a:p>
        </p:txBody>
      </p:sp>
      <p:sp>
        <p:nvSpPr>
          <p:cNvPr id="2" name="Espace réservé de l'image des diapositives 1">
            <a:extLst>
              <a:ext uri="{FF2B5EF4-FFF2-40B4-BE49-F238E27FC236}">
                <a16:creationId xmlns="" xmlns:a16="http://schemas.microsoft.com/office/drawing/2014/main" id="{90955860-1ACD-4441-81A9-8B2FE51F2912}"/>
              </a:ext>
            </a:extLst>
          </p:cNvPr>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 xmlns:a16="http://schemas.microsoft.com/office/drawing/2014/main" id="{549E6DBC-E2CC-764C-B873-98F69999ED79}"/>
              </a:ext>
            </a:extLst>
          </p:cNvPr>
          <p:cNvSpPr txBox="1">
            <a:spLocks noGrp="1"/>
          </p:cNvSpPr>
          <p:nvPr>
            <p:ph type="body" sz="quarter" idx="1"/>
          </p:nvPr>
        </p:nvSpPr>
        <p:spPr/>
        <p:txBody>
          <a:bodyPr/>
          <a:lstStyle/>
          <a:p>
            <a:endParaRPr lang="fr-FR"/>
          </a:p>
        </p:txBody>
      </p:sp>
    </p:spTree>
    <p:extLst>
      <p:ext uri="{BB962C8B-B14F-4D97-AF65-F5344CB8AC3E}">
        <p14:creationId xmlns:p14="http://schemas.microsoft.com/office/powerpoint/2010/main" val="942365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 xmlns:a16="http://schemas.microsoft.com/office/drawing/2014/main" id="{E0686C7C-E15F-B448-8737-6AA6268915B9}"/>
              </a:ext>
            </a:extLst>
          </p:cNvPr>
          <p:cNvSpPr txBox="1">
            <a:spLocks noGrp="1"/>
          </p:cNvSpPr>
          <p:nvPr>
            <p:ph type="sldNum" sz="quarter" idx="5"/>
          </p:nvPr>
        </p:nvSpPr>
        <p:spPr>
          <a:ln/>
        </p:spPr>
        <p:txBody>
          <a:bodyPr lIns="0" tIns="0" rIns="0" bIns="0" anchor="b" anchorCtr="0">
            <a:noAutofit/>
          </a:bodyPr>
          <a:lstStyle/>
          <a:p>
            <a:pPr lvl="0"/>
            <a:fld id="{6DEDDBE1-6C36-554E-84CF-AD56440F06DA}" type="slidenum">
              <a:t>6</a:t>
            </a:fld>
            <a:endParaRPr lang="fr-FR"/>
          </a:p>
        </p:txBody>
      </p:sp>
      <p:sp>
        <p:nvSpPr>
          <p:cNvPr id="2" name="Espace réservé de l'image des diapositives 1">
            <a:extLst>
              <a:ext uri="{FF2B5EF4-FFF2-40B4-BE49-F238E27FC236}">
                <a16:creationId xmlns="" xmlns:a16="http://schemas.microsoft.com/office/drawing/2014/main" id="{90955860-1ACD-4441-81A9-8B2FE51F2912}"/>
              </a:ext>
            </a:extLst>
          </p:cNvPr>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 xmlns:a16="http://schemas.microsoft.com/office/drawing/2014/main" id="{549E6DBC-E2CC-764C-B873-98F69999ED79}"/>
              </a:ext>
            </a:extLst>
          </p:cNvPr>
          <p:cNvSpPr txBox="1">
            <a:spLocks noGrp="1"/>
          </p:cNvSpPr>
          <p:nvPr>
            <p:ph type="body" sz="quarter" idx="1"/>
          </p:nvPr>
        </p:nvSpPr>
        <p:spPr/>
        <p:txBody>
          <a:bodyPr/>
          <a:lstStyle/>
          <a:p>
            <a:endParaRPr lang="fr-FR"/>
          </a:p>
        </p:txBody>
      </p:sp>
    </p:spTree>
    <p:extLst>
      <p:ext uri="{BB962C8B-B14F-4D97-AF65-F5344CB8AC3E}">
        <p14:creationId xmlns:p14="http://schemas.microsoft.com/office/powerpoint/2010/main" val="329508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 xmlns:a16="http://schemas.microsoft.com/office/drawing/2014/main" id="{E0686C7C-E15F-B448-8737-6AA6268915B9}"/>
              </a:ext>
            </a:extLst>
          </p:cNvPr>
          <p:cNvSpPr txBox="1">
            <a:spLocks noGrp="1"/>
          </p:cNvSpPr>
          <p:nvPr>
            <p:ph type="sldNum" sz="quarter" idx="5"/>
          </p:nvPr>
        </p:nvSpPr>
        <p:spPr>
          <a:ln/>
        </p:spPr>
        <p:txBody>
          <a:bodyPr lIns="0" tIns="0" rIns="0" bIns="0" anchor="b" anchorCtr="0">
            <a:noAutofit/>
          </a:bodyPr>
          <a:lstStyle/>
          <a:p>
            <a:pPr lvl="0"/>
            <a:fld id="{6DEDDBE1-6C36-554E-84CF-AD56440F06DA}" type="slidenum">
              <a:t>7</a:t>
            </a:fld>
            <a:endParaRPr lang="fr-FR"/>
          </a:p>
        </p:txBody>
      </p:sp>
      <p:sp>
        <p:nvSpPr>
          <p:cNvPr id="2" name="Espace réservé de l'image des diapositives 1">
            <a:extLst>
              <a:ext uri="{FF2B5EF4-FFF2-40B4-BE49-F238E27FC236}">
                <a16:creationId xmlns="" xmlns:a16="http://schemas.microsoft.com/office/drawing/2014/main" id="{90955860-1ACD-4441-81A9-8B2FE51F2912}"/>
              </a:ext>
            </a:extLst>
          </p:cNvPr>
          <p:cNvSpPr>
            <a:spLocks noGrp="1" noRot="1" noChangeAspect="1" noResize="1"/>
          </p:cNvSpPr>
          <p:nvPr>
            <p:ph type="sldImg"/>
          </p:nvPr>
        </p:nvSpPr>
        <p:spPr>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 xmlns:a16="http://schemas.microsoft.com/office/drawing/2014/main" id="{549E6DBC-E2CC-764C-B873-98F69999ED79}"/>
              </a:ext>
            </a:extLst>
          </p:cNvPr>
          <p:cNvSpPr txBox="1">
            <a:spLocks noGrp="1"/>
          </p:cNvSpPr>
          <p:nvPr>
            <p:ph type="body" sz="quarter" idx="1"/>
          </p:nvPr>
        </p:nvSpPr>
        <p:spPr/>
        <p:txBody>
          <a:bodyPr/>
          <a:lstStyle/>
          <a:p>
            <a:endParaRPr lang="fr-FR"/>
          </a:p>
        </p:txBody>
      </p:sp>
    </p:spTree>
    <p:extLst>
      <p:ext uri="{BB962C8B-B14F-4D97-AF65-F5344CB8AC3E}">
        <p14:creationId xmlns:p14="http://schemas.microsoft.com/office/powerpoint/2010/main" val="2832260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fr-FR"/>
              <a:t>Cliquez et modifiez le titre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en-US" dirty="0"/>
          </a:p>
        </p:txBody>
      </p:sp>
      <p:sp>
        <p:nvSpPr>
          <p:cNvPr id="7" name="Date Placeholder 6"/>
          <p:cNvSpPr>
            <a:spLocks noGrp="1"/>
          </p:cNvSpPr>
          <p:nvPr>
            <p:ph type="dt" sz="half" idx="10"/>
          </p:nvPr>
        </p:nvSpPr>
        <p:spPr/>
        <p:txBody>
          <a:bodyPr/>
          <a:lstStyle/>
          <a:p>
            <a:fld id="{E30E2307-1E40-4E12-8716-25BFDA8E7013}" type="datetime1">
              <a:rPr lang="en-US" smtClean="0"/>
              <a:pPr/>
              <a:t>10/8/2026</a:t>
            </a:fld>
            <a:endParaRPr lang="en-US"/>
          </a:p>
        </p:txBody>
      </p:sp>
      <p:sp>
        <p:nvSpPr>
          <p:cNvPr id="8" name="Slide Number Placeholder 7"/>
          <p:cNvSpPr>
            <a:spLocks noGrp="1"/>
          </p:cNvSpPr>
          <p:nvPr>
            <p:ph type="sldNum" sz="quarter" idx="11"/>
          </p:nvPr>
        </p:nvSpPr>
        <p:spPr/>
        <p:txBody>
          <a:bodyPr/>
          <a:lstStyle/>
          <a:p>
            <a:fld id="{687D7A59-36E2-48B9-B146-C1E59501F63F}" type="slidenum">
              <a:rPr lang="en-US" smtClean="0"/>
              <a:pPr/>
              <a:t>‹N°›</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10"/>
          </p:nvPr>
        </p:nvSpPr>
        <p:spPr/>
        <p:txBody>
          <a:bodyPr/>
          <a:lstStyle/>
          <a:p>
            <a:fld id="{61FD9D02-426E-46C9-9EE9-0DE1EF8B2838}" type="datetime1">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fr-FR"/>
              <a:t>Cliquez et modifiez le titre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7B8AEBBE-F8B2-42CF-9895-E86A608384EB}" type="datetime1">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1FAA6B6-10E5-4810-BC9F-DA72D8452E73}" type="datetime1">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‹N°›</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Cliquez et modifiez le titre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6D18D072-EF12-4AA2-BD71-ABC68B06D0E2}" type="datetime1">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7D7A59-36E2-48B9-B146-C1E59501F63F}" type="slidenum">
              <a:rPr lang="en-US" smtClean="0"/>
              <a:pPr/>
              <a:t>‹N°›</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Date Placeholder 2"/>
          <p:cNvSpPr>
            <a:spLocks noGrp="1"/>
          </p:cNvSpPr>
          <p:nvPr>
            <p:ph type="dt" sz="half" idx="10"/>
          </p:nvPr>
        </p:nvSpPr>
        <p:spPr/>
        <p:txBody>
          <a:bodyPr/>
          <a:lstStyle/>
          <a:p>
            <a:fld id="{B8CDBF60-6CC3-4B74-A60D-3486985E4346}" type="datetime1">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714818-984F-4759-BF72-A33BDC1963BD}" type="datetime1">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fr-FR"/>
              <a:t>Cliquez et modifiez le titre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9EA7E191-5F94-4FC1-B823-BD7CABF7FA06}" type="datetime1">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fr-FR"/>
              <a:t>Cliquez et modifiez le titre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Faire glisser l'image vers l'espace réservé ou cliquer sur l'icône pour l'ajouter</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8856D55-EFBE-4F9B-8A5F-09D42CA22A9B}" type="datetime1">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E5CFCF5A-EA79-452C-A52C-1A2668C2E7DF}" type="datetime1">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a:t>Cliquez et modifiez le titre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2E5C4C28-BD4B-4892-9A2D-6E19BD753A9A}" type="datetime1">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fr-FR" dirty="0"/>
              <a:t>Cliquez et modifiez le titre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9D1D110F-3F4E-48D9-B8AA-5D0E825AFDBA}" type="datetime1">
              <a:rPr lang="en-US" smtClean="0"/>
              <a:pPr/>
              <a:t>10/8/2026</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687D7A59-36E2-48B9-B146-C1E59501F63F}" type="slidenum">
              <a:rPr lang="en-US" smtClean="0"/>
              <a:pPr/>
              <a:t>‹N°›</a:t>
            </a:fld>
            <a:endParaRPr lang="en-US"/>
          </a:p>
        </p:txBody>
      </p:sp>
      <p:pic>
        <p:nvPicPr>
          <p:cNvPr id="10" name="Image 9" descr="Capture d’écran 2015-03-02 à 10.17.1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905000" cy="1744337"/>
          </a:xfrm>
          <a:prstGeom prst="rect">
            <a:avLst/>
          </a:prstGeom>
        </p:spPr>
      </p:pic>
    </p:spTree>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hf sldNum="0" hdr="0" ftr="0" dt="0"/>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18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4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4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609601"/>
            <a:ext cx="7772400" cy="2734732"/>
          </a:xfrm>
        </p:spPr>
        <p:txBody>
          <a:bodyPr/>
          <a:lstStyle/>
          <a:p>
            <a:r>
              <a:rPr lang="fr-FR" sz="6000" dirty="0"/>
              <a:t>Echiquier Angevin</a:t>
            </a:r>
          </a:p>
        </p:txBody>
      </p:sp>
      <p:sp>
        <p:nvSpPr>
          <p:cNvPr id="3" name="Sous-titre 2"/>
          <p:cNvSpPr>
            <a:spLocks noGrp="1"/>
          </p:cNvSpPr>
          <p:nvPr>
            <p:ph type="subTitle" idx="1"/>
          </p:nvPr>
        </p:nvSpPr>
        <p:spPr>
          <a:xfrm>
            <a:off x="1259183" y="3965222"/>
            <a:ext cx="6632419" cy="2638778"/>
          </a:xfrm>
        </p:spPr>
        <p:txBody>
          <a:bodyPr>
            <a:noAutofit/>
          </a:bodyPr>
          <a:lstStyle/>
          <a:p>
            <a:r>
              <a:rPr lang="fr-FR" sz="3200" dirty="0"/>
              <a:t>Assemblée Générale </a:t>
            </a:r>
          </a:p>
          <a:p>
            <a:r>
              <a:rPr lang="fr-FR" sz="3200" dirty="0"/>
              <a:t>du 19 septembre 2026</a:t>
            </a:r>
          </a:p>
        </p:txBody>
      </p:sp>
    </p:spTree>
    <p:extLst>
      <p:ext uri="{BB962C8B-B14F-4D97-AF65-F5344CB8AC3E}">
        <p14:creationId xmlns:p14="http://schemas.microsoft.com/office/powerpoint/2010/main" val="3141407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33257" y="217110"/>
            <a:ext cx="5230390" cy="1383089"/>
          </a:xfrm>
        </p:spPr>
        <p:txBody>
          <a:bodyPr/>
          <a:lstStyle/>
          <a:p>
            <a:r>
              <a:rPr lang="fr-FR" dirty="0"/>
              <a:t>Ordre du jour</a:t>
            </a:r>
          </a:p>
        </p:txBody>
      </p:sp>
      <p:sp>
        <p:nvSpPr>
          <p:cNvPr id="3" name="Espace réservé du contenu 2"/>
          <p:cNvSpPr>
            <a:spLocks noGrp="1"/>
          </p:cNvSpPr>
          <p:nvPr>
            <p:ph idx="1"/>
          </p:nvPr>
        </p:nvSpPr>
        <p:spPr>
          <a:xfrm>
            <a:off x="1066800" y="2182483"/>
            <a:ext cx="6014720" cy="4675517"/>
          </a:xfrm>
        </p:spPr>
        <p:txBody>
          <a:bodyPr>
            <a:normAutofit/>
          </a:bodyPr>
          <a:lstStyle/>
          <a:p>
            <a:pPr>
              <a:spcAft>
                <a:spcPts val="600"/>
              </a:spcAft>
            </a:pPr>
            <a:r>
              <a:rPr lang="fr-FR" sz="2400" dirty="0"/>
              <a:t>L’évolution du nombre de licenciés</a:t>
            </a:r>
          </a:p>
          <a:p>
            <a:pPr>
              <a:spcAft>
                <a:spcPts val="600"/>
              </a:spcAft>
            </a:pPr>
            <a:r>
              <a:rPr lang="fr-FR" sz="2400" dirty="0"/>
              <a:t>Les équipes et les cours</a:t>
            </a:r>
          </a:p>
          <a:p>
            <a:pPr>
              <a:spcAft>
                <a:spcPts val="600"/>
              </a:spcAft>
            </a:pPr>
            <a:r>
              <a:rPr lang="fr-FR" sz="2400" dirty="0"/>
              <a:t>Interventions dans les écoles</a:t>
            </a:r>
          </a:p>
          <a:p>
            <a:pPr>
              <a:spcAft>
                <a:spcPts val="600"/>
              </a:spcAft>
            </a:pPr>
            <a:r>
              <a:rPr lang="fr-FR" sz="2400" dirty="0"/>
              <a:t>Bilan de l’Open</a:t>
            </a:r>
          </a:p>
          <a:p>
            <a:pPr>
              <a:spcAft>
                <a:spcPts val="600"/>
              </a:spcAft>
            </a:pPr>
            <a:r>
              <a:rPr lang="fr-FR" sz="2400" dirty="0"/>
              <a:t>Bilan financier </a:t>
            </a:r>
          </a:p>
          <a:p>
            <a:pPr>
              <a:spcAft>
                <a:spcPts val="600"/>
              </a:spcAft>
            </a:pPr>
            <a:r>
              <a:rPr lang="fr-FR" sz="2400" dirty="0"/>
              <a:t>Animations au club</a:t>
            </a:r>
          </a:p>
          <a:p>
            <a:pPr>
              <a:spcAft>
                <a:spcPts val="600"/>
              </a:spcAft>
            </a:pPr>
            <a:r>
              <a:rPr lang="fr-FR" sz="2400" dirty="0"/>
              <a:t>Autres actualités</a:t>
            </a:r>
          </a:p>
          <a:p>
            <a:pPr>
              <a:spcAft>
                <a:spcPts val="600"/>
              </a:spcAft>
            </a:pPr>
            <a:r>
              <a:rPr lang="fr-FR" sz="2400" dirty="0"/>
              <a:t>Bureau candidat</a:t>
            </a:r>
          </a:p>
          <a:p>
            <a:pPr>
              <a:spcAft>
                <a:spcPts val="600"/>
              </a:spcAft>
            </a:pPr>
            <a:r>
              <a:rPr lang="fr-FR" sz="2400" dirty="0"/>
              <a:t>Projets 2026/2027</a:t>
            </a:r>
          </a:p>
        </p:txBody>
      </p:sp>
    </p:spTree>
    <p:extLst>
      <p:ext uri="{BB962C8B-B14F-4D97-AF65-F5344CB8AC3E}">
        <p14:creationId xmlns:p14="http://schemas.microsoft.com/office/powerpoint/2010/main" val="1828944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57015" y="30664"/>
            <a:ext cx="6461434" cy="1605776"/>
          </a:xfrm>
        </p:spPr>
        <p:txBody>
          <a:bodyPr/>
          <a:lstStyle/>
          <a:p>
            <a:r>
              <a:rPr lang="fr-FR" sz="4400" dirty="0"/>
              <a:t>En 2027, maintien au niveau record de 2026</a:t>
            </a:r>
          </a:p>
        </p:txBody>
      </p:sp>
      <p:sp>
        <p:nvSpPr>
          <p:cNvPr id="4" name="Espace réservé du contenu 3"/>
          <p:cNvSpPr>
            <a:spLocks noGrp="1"/>
          </p:cNvSpPr>
          <p:nvPr>
            <p:ph sz="quarter" idx="13"/>
          </p:nvPr>
        </p:nvSpPr>
        <p:spPr>
          <a:xfrm>
            <a:off x="303709" y="2648650"/>
            <a:ext cx="7914740" cy="4079966"/>
          </a:xfrm>
        </p:spPr>
        <p:txBody>
          <a:bodyPr>
            <a:noAutofit/>
          </a:bodyPr>
          <a:lstStyle/>
          <a:p>
            <a:pPr>
              <a:spcBef>
                <a:spcPts val="1680"/>
              </a:spcBef>
            </a:pPr>
            <a:r>
              <a:rPr lang="fr-FR" sz="2000" b="1" dirty="0">
                <a:solidFill>
                  <a:srgbClr val="404040"/>
                </a:solidFill>
              </a:rPr>
              <a:t>Un record de nouveaux adhérents (171 licenciés à </a:t>
            </a:r>
            <a:br>
              <a:rPr lang="fr-FR" sz="2000" b="1" dirty="0">
                <a:solidFill>
                  <a:srgbClr val="404040"/>
                </a:solidFill>
              </a:rPr>
            </a:br>
            <a:r>
              <a:rPr lang="fr-FR" sz="2000" b="1" dirty="0">
                <a:solidFill>
                  <a:srgbClr val="404040"/>
                </a:solidFill>
              </a:rPr>
              <a:t>fin juin 2023, 188 à fin juin 2024, 193 licenciés fin juin 2025  et 233 fin juin 2026)</a:t>
            </a:r>
          </a:p>
          <a:p>
            <a:pPr>
              <a:spcBef>
                <a:spcPts val="1680"/>
              </a:spcBef>
            </a:pPr>
            <a:r>
              <a:rPr lang="fr-FR" sz="2000" b="1" dirty="0">
                <a:solidFill>
                  <a:srgbClr val="404040"/>
                </a:solidFill>
              </a:rPr>
              <a:t>Un record d’inscrits dans nos cours </a:t>
            </a:r>
            <a:br>
              <a:rPr lang="fr-FR" sz="2000" b="1" dirty="0">
                <a:solidFill>
                  <a:srgbClr val="404040"/>
                </a:solidFill>
              </a:rPr>
            </a:br>
            <a:r>
              <a:rPr lang="fr-FR" sz="2000" b="1" dirty="0">
                <a:solidFill>
                  <a:srgbClr val="404040"/>
                </a:solidFill>
              </a:rPr>
              <a:t>(69 en 2023, 70 en 2024, 86 en 2025, 96 en 2026)</a:t>
            </a:r>
          </a:p>
          <a:p>
            <a:pPr>
              <a:spcBef>
                <a:spcPts val="1680"/>
              </a:spcBef>
            </a:pPr>
            <a:r>
              <a:rPr lang="fr-FR" sz="2000" b="1" dirty="0">
                <a:solidFill>
                  <a:srgbClr val="404040"/>
                </a:solidFill>
              </a:rPr>
              <a:t>Un record de participation à l’Open d’Angers </a:t>
            </a:r>
            <a:br>
              <a:rPr lang="fr-FR" sz="2000" b="1" dirty="0">
                <a:solidFill>
                  <a:srgbClr val="404040"/>
                </a:solidFill>
              </a:rPr>
            </a:br>
            <a:r>
              <a:rPr lang="fr-FR" sz="2000" b="1" dirty="0">
                <a:solidFill>
                  <a:srgbClr val="404040"/>
                </a:solidFill>
              </a:rPr>
              <a:t>(190 en 2023, 177 en 2024, 197 en 2025 et 218 en 2026)</a:t>
            </a:r>
          </a:p>
          <a:p>
            <a:pPr>
              <a:spcBef>
                <a:spcPts val="1680"/>
              </a:spcBef>
            </a:pPr>
            <a:r>
              <a:rPr lang="fr-FR" sz="2000" b="1" dirty="0">
                <a:solidFill>
                  <a:srgbClr val="404040"/>
                </a:solidFill>
              </a:rPr>
              <a:t>Un record d’enfants initiés dans les écoles (près de 2000 enfants initiés sur une année)</a:t>
            </a:r>
          </a:p>
        </p:txBody>
      </p:sp>
    </p:spTree>
    <p:extLst>
      <p:ext uri="{BB962C8B-B14F-4D97-AF65-F5344CB8AC3E}">
        <p14:creationId xmlns:p14="http://schemas.microsoft.com/office/powerpoint/2010/main" val="80067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60256" y="0"/>
            <a:ext cx="6526543" cy="1600200"/>
          </a:xfrm>
        </p:spPr>
        <p:txBody>
          <a:bodyPr/>
          <a:lstStyle/>
          <a:p>
            <a:r>
              <a:rPr lang="fr-FR" sz="4400" dirty="0"/>
              <a:t>Record du nombre </a:t>
            </a:r>
            <a:br>
              <a:rPr lang="fr-FR" sz="4400" dirty="0"/>
            </a:br>
            <a:r>
              <a:rPr lang="fr-FR" sz="4400" dirty="0"/>
              <a:t>de licenciés A et Total</a:t>
            </a:r>
          </a:p>
        </p:txBody>
      </p:sp>
      <p:sp>
        <p:nvSpPr>
          <p:cNvPr id="4" name="Espace réservé du contenu 3"/>
          <p:cNvSpPr>
            <a:spLocks noGrp="1"/>
          </p:cNvSpPr>
          <p:nvPr>
            <p:ph sz="quarter" idx="13"/>
          </p:nvPr>
        </p:nvSpPr>
        <p:spPr>
          <a:xfrm>
            <a:off x="139431" y="1863372"/>
            <a:ext cx="8623569" cy="1816806"/>
          </a:xfrm>
        </p:spPr>
        <p:txBody>
          <a:bodyPr>
            <a:normAutofit/>
          </a:bodyPr>
          <a:lstStyle/>
          <a:p>
            <a:pPr>
              <a:spcAft>
                <a:spcPts val="600"/>
              </a:spcAft>
            </a:pPr>
            <a:r>
              <a:rPr lang="fr-FR" dirty="0">
                <a:solidFill>
                  <a:srgbClr val="000000"/>
                </a:solidFill>
              </a:rPr>
              <a:t>Le nombre de licenciés atteint un record de 233 personnes. Il faut noter en particulier que l’on atteint 139  licenciés A pour la 1</a:t>
            </a:r>
            <a:r>
              <a:rPr lang="fr-FR" baseline="30000" dirty="0">
                <a:solidFill>
                  <a:srgbClr val="000000"/>
                </a:solidFill>
              </a:rPr>
              <a:t>e</a:t>
            </a:r>
            <a:r>
              <a:rPr lang="fr-FR" dirty="0">
                <a:solidFill>
                  <a:srgbClr val="000000"/>
                </a:solidFill>
              </a:rPr>
              <a:t> fois.  </a:t>
            </a:r>
          </a:p>
          <a:p>
            <a:pPr>
              <a:spcAft>
                <a:spcPts val="600"/>
              </a:spcAft>
            </a:pPr>
            <a:r>
              <a:rPr lang="fr-FR" dirty="0">
                <a:solidFill>
                  <a:srgbClr val="000000"/>
                </a:solidFill>
              </a:rPr>
              <a:t>La croissance s’est faite chez les jeunes principalement. Ils représentent désormais 58% de nos licenciés. </a:t>
            </a:r>
          </a:p>
        </p:txBody>
      </p:sp>
      <p:graphicFrame>
        <p:nvGraphicFramePr>
          <p:cNvPr id="3" name="Graphique 2">
            <a:extLst>
              <a:ext uri="{FF2B5EF4-FFF2-40B4-BE49-F238E27FC236}">
                <a16:creationId xmlns="" xmlns:a16="http://schemas.microsoft.com/office/drawing/2014/main" id="{4D6069FB-99F8-7560-87C1-629EC413A479}"/>
              </a:ext>
            </a:extLst>
          </p:cNvPr>
          <p:cNvGraphicFramePr>
            <a:graphicFrameLocks/>
          </p:cNvGraphicFramePr>
          <p:nvPr>
            <p:extLst>
              <p:ext uri="{D42A27DB-BD31-4B8C-83A1-F6EECF244321}">
                <p14:modId xmlns:p14="http://schemas.microsoft.com/office/powerpoint/2010/main" val="1256616211"/>
              </p:ext>
            </p:extLst>
          </p:nvPr>
        </p:nvGraphicFramePr>
        <p:xfrm>
          <a:off x="1108710" y="3429000"/>
          <a:ext cx="6908454" cy="324889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82575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0787770-EF96-CA40-BE6A-0FC289796748}"/>
              </a:ext>
            </a:extLst>
          </p:cNvPr>
          <p:cNvSpPr txBox="1">
            <a:spLocks noGrp="1"/>
          </p:cNvSpPr>
          <p:nvPr>
            <p:ph type="title" idx="4294967295"/>
          </p:nvPr>
        </p:nvSpPr>
        <p:spPr>
          <a:xfrm>
            <a:off x="1469204" y="407624"/>
            <a:ext cx="7402234" cy="661012"/>
          </a:xfrm>
        </p:spPr>
        <p:txBody>
          <a:bodyPr/>
          <a:lstStyle/>
          <a:p>
            <a:pPr lvl="0"/>
            <a:r>
              <a:rPr lang="en-US" sz="4000" dirty="0"/>
              <a:t/>
            </a:r>
            <a:br>
              <a:rPr lang="en-US" sz="4000" dirty="0"/>
            </a:br>
            <a:r>
              <a:rPr lang="en-US" sz="2800" dirty="0"/>
              <a:t>Les </a:t>
            </a:r>
            <a:r>
              <a:rPr lang="en-US" sz="2800" dirty="0" err="1"/>
              <a:t>cours</a:t>
            </a:r>
            <a:r>
              <a:rPr lang="en-US" sz="2800" dirty="0"/>
              <a:t> : 96 </a:t>
            </a:r>
            <a:r>
              <a:rPr lang="en-US" sz="2800" dirty="0" err="1"/>
              <a:t>inscrits</a:t>
            </a:r>
            <a:r>
              <a:rPr lang="en-US" sz="2800" dirty="0"/>
              <a:t>(nouveau record !)</a:t>
            </a:r>
          </a:p>
        </p:txBody>
      </p:sp>
      <p:sp>
        <p:nvSpPr>
          <p:cNvPr id="3" name="Espace réservé du contenu 3">
            <a:extLst>
              <a:ext uri="{FF2B5EF4-FFF2-40B4-BE49-F238E27FC236}">
                <a16:creationId xmlns="" xmlns:a16="http://schemas.microsoft.com/office/drawing/2014/main" id="{385E279D-3970-C04F-BA73-10DDDBCC0C17}"/>
              </a:ext>
            </a:extLst>
          </p:cNvPr>
          <p:cNvSpPr txBox="1">
            <a:spLocks noGrp="1"/>
          </p:cNvSpPr>
          <p:nvPr>
            <p:ph type="body" idx="4294967295"/>
          </p:nvPr>
        </p:nvSpPr>
        <p:spPr>
          <a:xfrm>
            <a:off x="602675" y="1068637"/>
            <a:ext cx="7767255" cy="5332164"/>
          </a:xfrm>
        </p:spPr>
        <p:txBody>
          <a:bodyPr>
            <a:normAutofit lnSpcReduction="10000"/>
          </a:bodyPr>
          <a:lstStyle/>
          <a:p>
            <a:pPr lvl="0">
              <a:spcBef>
                <a:spcPts val="960"/>
              </a:spcBef>
              <a:spcAft>
                <a:spcPts val="600"/>
              </a:spcAft>
              <a:buNone/>
            </a:pPr>
            <a:r>
              <a:rPr lang="en-US" sz="2000" b="1" dirty="0"/>
              <a:t>			</a:t>
            </a:r>
            <a:r>
              <a:rPr lang="en-US" sz="2600" b="1" u="sng" dirty="0"/>
              <a:t>4 </a:t>
            </a:r>
            <a:r>
              <a:rPr lang="en-US" sz="2600" b="1" u="sng" dirty="0" err="1"/>
              <a:t>groupes</a:t>
            </a:r>
            <a:r>
              <a:rPr lang="en-US" sz="2600" b="1" u="sng" dirty="0"/>
              <a:t> jeunes</a:t>
            </a:r>
            <a:endParaRPr lang="en-US" sz="2000" b="1" u="sng" dirty="0"/>
          </a:p>
          <a:p>
            <a:pPr lvl="0">
              <a:spcBef>
                <a:spcPts val="360"/>
              </a:spcBef>
              <a:spcAft>
                <a:spcPts val="600"/>
              </a:spcAft>
              <a:buClr>
                <a:srgbClr val="404040"/>
              </a:buClr>
              <a:buFont typeface="Wingdings"/>
              <a:buChar char="§"/>
            </a:pPr>
            <a:r>
              <a:rPr lang="en-US" sz="2000" b="1" dirty="0"/>
              <a:t>Les petits </a:t>
            </a:r>
            <a:r>
              <a:rPr lang="en-US" sz="2000" b="1" dirty="0" err="1"/>
              <a:t>pions</a:t>
            </a:r>
            <a:r>
              <a:rPr lang="en-US" sz="2000" b="1" dirty="0"/>
              <a:t> (initiation et premières </a:t>
            </a:r>
            <a:r>
              <a:rPr lang="en-US" sz="2000" b="1" dirty="0" err="1"/>
              <a:t>tactiques</a:t>
            </a:r>
            <a:r>
              <a:rPr lang="en-US" sz="2000" b="1" dirty="0"/>
              <a:t>), le </a:t>
            </a:r>
            <a:r>
              <a:rPr lang="en-US" sz="2000" b="1" dirty="0" err="1"/>
              <a:t>vendredi</a:t>
            </a:r>
            <a:r>
              <a:rPr lang="en-US" sz="2000" b="1" dirty="0"/>
              <a:t> 18h – 19h15 ; </a:t>
            </a:r>
            <a:r>
              <a:rPr lang="en-US" sz="2000" b="1" i="1" dirty="0">
                <a:solidFill>
                  <a:srgbClr val="0070C0"/>
                </a:solidFill>
              </a:rPr>
              <a:t>Simon</a:t>
            </a:r>
            <a:endParaRPr lang="en-US" b="1" i="1" dirty="0">
              <a:solidFill>
                <a:srgbClr val="0070C0"/>
              </a:solidFill>
            </a:endParaRPr>
          </a:p>
          <a:p>
            <a:pPr>
              <a:spcBef>
                <a:spcPts val="360"/>
              </a:spcBef>
              <a:spcAft>
                <a:spcPts val="600"/>
              </a:spcAft>
              <a:buClr>
                <a:srgbClr val="404040"/>
              </a:buClr>
              <a:buFont typeface="Wingdings"/>
              <a:buChar char="§"/>
            </a:pPr>
            <a:r>
              <a:rPr lang="en-US" sz="2000" b="1" dirty="0"/>
              <a:t>Les cavaliers 1 ; </a:t>
            </a:r>
            <a:r>
              <a:rPr lang="en-US" sz="2000" b="1" dirty="0" err="1"/>
              <a:t>lundi</a:t>
            </a:r>
            <a:r>
              <a:rPr lang="en-US" sz="2000" b="1" dirty="0"/>
              <a:t> 18h-19h30 ; </a:t>
            </a:r>
            <a:r>
              <a:rPr lang="en-US" b="1" i="1" dirty="0">
                <a:solidFill>
                  <a:srgbClr val="0070C0"/>
                </a:solidFill>
              </a:rPr>
              <a:t>Laurent</a:t>
            </a:r>
          </a:p>
          <a:p>
            <a:pPr>
              <a:spcBef>
                <a:spcPts val="360"/>
              </a:spcBef>
              <a:spcAft>
                <a:spcPts val="600"/>
              </a:spcAft>
              <a:buClr>
                <a:srgbClr val="404040"/>
              </a:buClr>
              <a:buFont typeface="Wingdings"/>
              <a:buChar char="§"/>
            </a:pPr>
            <a:r>
              <a:rPr lang="en-US" b="1" dirty="0"/>
              <a:t>Les cavaliers 2 ; </a:t>
            </a:r>
            <a:r>
              <a:rPr lang="en-US" b="1" dirty="0" err="1"/>
              <a:t>mardi</a:t>
            </a:r>
            <a:r>
              <a:rPr lang="en-US" b="1" dirty="0"/>
              <a:t> 18h-19h30 ; </a:t>
            </a:r>
            <a:r>
              <a:rPr lang="en-US" b="1" i="1" dirty="0">
                <a:solidFill>
                  <a:srgbClr val="0070C0"/>
                </a:solidFill>
              </a:rPr>
              <a:t>Simon</a:t>
            </a:r>
          </a:p>
          <a:p>
            <a:pPr>
              <a:spcBef>
                <a:spcPts val="360"/>
              </a:spcBef>
              <a:spcAft>
                <a:spcPts val="600"/>
              </a:spcAft>
              <a:buClr>
                <a:srgbClr val="404040"/>
              </a:buClr>
              <a:buFont typeface="Wingdings"/>
              <a:buChar char="§"/>
            </a:pPr>
            <a:r>
              <a:rPr lang="en-US" sz="2000" b="1" dirty="0" err="1"/>
              <a:t>Compétitions</a:t>
            </a:r>
            <a:r>
              <a:rPr lang="en-US" sz="2000" b="1" dirty="0"/>
              <a:t> </a:t>
            </a:r>
            <a:r>
              <a:rPr lang="en-US" sz="2000" b="1" dirty="0" err="1"/>
              <a:t>Jeunes</a:t>
            </a:r>
            <a:r>
              <a:rPr lang="en-US" sz="2000" b="1" dirty="0"/>
              <a:t> ; </a:t>
            </a:r>
            <a:r>
              <a:rPr lang="en-US" sz="2000" b="1" dirty="0" err="1"/>
              <a:t>jeudi</a:t>
            </a:r>
            <a:r>
              <a:rPr lang="en-US" sz="2000" b="1" dirty="0"/>
              <a:t> 18h-19h30 ; </a:t>
            </a:r>
            <a:r>
              <a:rPr lang="en-US" sz="2000" b="1" i="1" dirty="0">
                <a:solidFill>
                  <a:srgbClr val="0070C0"/>
                </a:solidFill>
              </a:rPr>
              <a:t>Florian</a:t>
            </a:r>
            <a:r>
              <a:rPr lang="en-US" sz="2000" b="1" dirty="0">
                <a:solidFill>
                  <a:srgbClr val="0070C0"/>
                </a:solidFill>
              </a:rPr>
              <a:t> + Simon</a:t>
            </a:r>
          </a:p>
          <a:p>
            <a:pPr lvl="0">
              <a:spcBef>
                <a:spcPts val="360"/>
              </a:spcBef>
              <a:spcAft>
                <a:spcPts val="600"/>
              </a:spcAft>
              <a:buNone/>
            </a:pPr>
            <a:r>
              <a:rPr lang="en-US" sz="2000" b="1" dirty="0"/>
              <a:t>			</a:t>
            </a:r>
            <a:r>
              <a:rPr lang="en-US" sz="2000" b="1" u="sng" dirty="0"/>
              <a:t>2 </a:t>
            </a:r>
            <a:r>
              <a:rPr lang="en-US" sz="2000" b="1" u="sng" dirty="0" err="1"/>
              <a:t>groupe</a:t>
            </a:r>
            <a:r>
              <a:rPr lang="en-US" sz="2000" b="1" u="sng" dirty="0"/>
              <a:t> </a:t>
            </a:r>
            <a:r>
              <a:rPr lang="en-US" sz="2000" b="1" u="sng" dirty="0" err="1"/>
              <a:t>Adultes</a:t>
            </a:r>
            <a:r>
              <a:rPr lang="en-US" sz="2000" b="1" u="sng" dirty="0"/>
              <a:t> + </a:t>
            </a:r>
            <a:r>
              <a:rPr lang="en-US" sz="2000" b="1" u="sng" dirty="0" err="1"/>
              <a:t>Kikémieu</a:t>
            </a:r>
            <a:endParaRPr lang="en-US" sz="2000" b="1" u="sng" dirty="0"/>
          </a:p>
          <a:p>
            <a:pPr lvl="0">
              <a:spcBef>
                <a:spcPts val="360"/>
              </a:spcBef>
              <a:spcAft>
                <a:spcPts val="600"/>
              </a:spcAft>
              <a:buClr>
                <a:srgbClr val="404040"/>
              </a:buClr>
              <a:buFont typeface="Wingdings"/>
              <a:buChar char="§"/>
            </a:pPr>
            <a:r>
              <a:rPr lang="en-US" sz="2000" b="1" dirty="0" err="1"/>
              <a:t>Adultes</a:t>
            </a:r>
            <a:r>
              <a:rPr lang="en-US" sz="2000" b="1" dirty="0"/>
              <a:t> </a:t>
            </a:r>
            <a:r>
              <a:rPr lang="en-US" sz="2000" b="1" dirty="0" err="1"/>
              <a:t>débutants</a:t>
            </a:r>
            <a:r>
              <a:rPr lang="en-US" sz="2000" b="1" dirty="0"/>
              <a:t>, </a:t>
            </a:r>
            <a:r>
              <a:rPr lang="en-US" sz="2000" b="1" dirty="0" err="1"/>
              <a:t>mercredi</a:t>
            </a:r>
            <a:r>
              <a:rPr lang="en-US" sz="2000" b="1" dirty="0"/>
              <a:t> 18h-19h30, avec </a:t>
            </a:r>
            <a:r>
              <a:rPr lang="en-US" sz="2000" b="1" i="1" dirty="0">
                <a:solidFill>
                  <a:srgbClr val="0070C0"/>
                </a:solidFill>
              </a:rPr>
              <a:t>Pierre</a:t>
            </a:r>
          </a:p>
          <a:p>
            <a:pPr lvl="0">
              <a:spcBef>
                <a:spcPts val="360"/>
              </a:spcBef>
              <a:spcAft>
                <a:spcPts val="600"/>
              </a:spcAft>
              <a:buClr>
                <a:srgbClr val="404040"/>
              </a:buClr>
              <a:buFont typeface="Wingdings"/>
              <a:buChar char="§"/>
            </a:pPr>
            <a:r>
              <a:rPr lang="en-US" sz="2000" b="1" dirty="0"/>
              <a:t>Les tours (</a:t>
            </a:r>
            <a:r>
              <a:rPr lang="en-US" sz="2000" b="1" dirty="0" err="1"/>
              <a:t>perfectionnement</a:t>
            </a:r>
            <a:r>
              <a:rPr lang="en-US" sz="2000" b="1" dirty="0"/>
              <a:t> </a:t>
            </a:r>
            <a:r>
              <a:rPr lang="en-US" sz="2000" b="1" dirty="0" err="1"/>
              <a:t>adultes</a:t>
            </a:r>
            <a:r>
              <a:rPr lang="en-US" sz="2000" b="1" dirty="0"/>
              <a:t>) ; </a:t>
            </a:r>
            <a:r>
              <a:rPr lang="en-US" b="1" dirty="0" err="1"/>
              <a:t>samedi</a:t>
            </a:r>
            <a:r>
              <a:rPr lang="en-US" b="1" dirty="0"/>
              <a:t> de 11h à 12h30 ; </a:t>
            </a:r>
            <a:r>
              <a:rPr lang="en-US" sz="2000" b="1" i="1" dirty="0">
                <a:solidFill>
                  <a:srgbClr val="0070C0"/>
                </a:solidFill>
              </a:rPr>
              <a:t>Laurent</a:t>
            </a:r>
          </a:p>
          <a:p>
            <a:pPr>
              <a:spcBef>
                <a:spcPts val="360"/>
              </a:spcBef>
              <a:spcAft>
                <a:spcPts val="600"/>
              </a:spcAft>
              <a:buClr>
                <a:srgbClr val="404040"/>
              </a:buClr>
              <a:buFont typeface="Wingdings"/>
              <a:buChar char="§"/>
            </a:pPr>
            <a:r>
              <a:rPr lang="en-US" sz="2200" b="1" dirty="0" err="1"/>
              <a:t>Kikémieu</a:t>
            </a:r>
            <a:r>
              <a:rPr lang="en-US" sz="2200" b="1" dirty="0"/>
              <a:t> :1 </a:t>
            </a:r>
            <a:r>
              <a:rPr lang="en-US" sz="2200" b="1" dirty="0" err="1"/>
              <a:t>vendredi</a:t>
            </a:r>
            <a:r>
              <a:rPr lang="en-US" sz="2200" b="1" dirty="0"/>
              <a:t> sur 2, 20 h à 23 h ; </a:t>
            </a:r>
            <a:r>
              <a:rPr lang="en-US" sz="2200" b="1" i="1" dirty="0">
                <a:solidFill>
                  <a:srgbClr val="0070C0"/>
                </a:solidFill>
              </a:rPr>
              <a:t>José</a:t>
            </a:r>
          </a:p>
          <a:p>
            <a:pPr marL="0" lvl="0" indent="0">
              <a:spcBef>
                <a:spcPts val="360"/>
              </a:spcBef>
              <a:spcAft>
                <a:spcPts val="600"/>
              </a:spcAft>
              <a:buClr>
                <a:srgbClr val="404040"/>
              </a:buClr>
              <a:buNone/>
            </a:pPr>
            <a:endParaRPr lang="en-US" sz="1600" b="1" i="1" dirty="0">
              <a:solidFill>
                <a:srgbClr val="0070C0"/>
              </a:solidFill>
            </a:endParaRPr>
          </a:p>
          <a:p>
            <a:pPr marL="0" indent="0">
              <a:spcBef>
                <a:spcPts val="360"/>
              </a:spcBef>
              <a:spcAft>
                <a:spcPts val="600"/>
              </a:spcAft>
              <a:buClr>
                <a:srgbClr val="404040"/>
              </a:buClr>
              <a:buNone/>
            </a:pPr>
            <a:r>
              <a:rPr lang="en-US" sz="2000" b="1" u="sng" dirty="0"/>
              <a:t>Des stages </a:t>
            </a:r>
            <a:r>
              <a:rPr lang="en-US" sz="2000" b="1" dirty="0" err="1"/>
              <a:t>d’une</a:t>
            </a:r>
            <a:r>
              <a:rPr lang="en-US" sz="2000" b="1" dirty="0"/>
              <a:t> </a:t>
            </a:r>
            <a:r>
              <a:rPr lang="en-US" sz="2000" b="1" dirty="0" err="1"/>
              <a:t>journée</a:t>
            </a:r>
            <a:r>
              <a:rPr lang="en-US" sz="2000" b="1" dirty="0"/>
              <a:t> </a:t>
            </a:r>
            <a:r>
              <a:rPr lang="en-US" sz="2000" b="1" dirty="0" err="1"/>
              <a:t>proposés</a:t>
            </a:r>
            <a:r>
              <a:rPr lang="en-US" sz="2000" b="1" dirty="0"/>
              <a:t> par Florian</a:t>
            </a:r>
          </a:p>
        </p:txBody>
      </p:sp>
      <p:sp>
        <p:nvSpPr>
          <p:cNvPr id="4" name="Ellipse 3">
            <a:extLst>
              <a:ext uri="{FF2B5EF4-FFF2-40B4-BE49-F238E27FC236}">
                <a16:creationId xmlns="" xmlns:a16="http://schemas.microsoft.com/office/drawing/2014/main" id="{AEF42D11-6A4E-F15B-1301-858F511EE465}"/>
              </a:ext>
            </a:extLst>
          </p:cNvPr>
          <p:cNvSpPr/>
          <p:nvPr/>
        </p:nvSpPr>
        <p:spPr>
          <a:xfrm>
            <a:off x="8217218" y="1873032"/>
            <a:ext cx="575376" cy="390579"/>
          </a:xfrm>
          <a:prstGeom prst="ellipse">
            <a:avLst/>
          </a:prstGeom>
          <a:solidFill>
            <a:schemeClr val="accent1">
              <a:lumMod val="40000"/>
              <a:lumOff val="6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70C0"/>
                </a:solidFill>
              </a:rPr>
              <a:t>14</a:t>
            </a:r>
          </a:p>
        </p:txBody>
      </p:sp>
      <p:sp>
        <p:nvSpPr>
          <p:cNvPr id="5" name="Ellipse 4">
            <a:extLst>
              <a:ext uri="{FF2B5EF4-FFF2-40B4-BE49-F238E27FC236}">
                <a16:creationId xmlns="" xmlns:a16="http://schemas.microsoft.com/office/drawing/2014/main" id="{EEA1960A-BD86-8204-68DB-5C109F936EB0}"/>
              </a:ext>
            </a:extLst>
          </p:cNvPr>
          <p:cNvSpPr/>
          <p:nvPr/>
        </p:nvSpPr>
        <p:spPr>
          <a:xfrm>
            <a:off x="8217218" y="2844432"/>
            <a:ext cx="575376" cy="390579"/>
          </a:xfrm>
          <a:prstGeom prst="ellipse">
            <a:avLst/>
          </a:prstGeom>
          <a:solidFill>
            <a:schemeClr val="accent1">
              <a:lumMod val="40000"/>
              <a:lumOff val="6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70C0"/>
                </a:solidFill>
              </a:rPr>
              <a:t>14</a:t>
            </a:r>
          </a:p>
        </p:txBody>
      </p:sp>
      <p:sp>
        <p:nvSpPr>
          <p:cNvPr id="6" name="Ellipse 5">
            <a:extLst>
              <a:ext uri="{FF2B5EF4-FFF2-40B4-BE49-F238E27FC236}">
                <a16:creationId xmlns="" xmlns:a16="http://schemas.microsoft.com/office/drawing/2014/main" id="{9EF916E9-57BB-B6A8-A847-5E16FAB768DE}"/>
              </a:ext>
            </a:extLst>
          </p:cNvPr>
          <p:cNvSpPr/>
          <p:nvPr/>
        </p:nvSpPr>
        <p:spPr>
          <a:xfrm>
            <a:off x="8217218" y="2381936"/>
            <a:ext cx="575376" cy="390579"/>
          </a:xfrm>
          <a:prstGeom prst="ellipse">
            <a:avLst/>
          </a:prstGeom>
          <a:solidFill>
            <a:schemeClr val="accent1">
              <a:lumMod val="40000"/>
              <a:lumOff val="6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70C0"/>
                </a:solidFill>
              </a:rPr>
              <a:t>16</a:t>
            </a:r>
          </a:p>
        </p:txBody>
      </p:sp>
      <p:sp>
        <p:nvSpPr>
          <p:cNvPr id="7" name="Ellipse 6">
            <a:extLst>
              <a:ext uri="{FF2B5EF4-FFF2-40B4-BE49-F238E27FC236}">
                <a16:creationId xmlns="" xmlns:a16="http://schemas.microsoft.com/office/drawing/2014/main" id="{F03CC6EA-CF43-2E91-3182-CF7DAD05C0A8}"/>
              </a:ext>
            </a:extLst>
          </p:cNvPr>
          <p:cNvSpPr/>
          <p:nvPr/>
        </p:nvSpPr>
        <p:spPr>
          <a:xfrm>
            <a:off x="8217218" y="3935405"/>
            <a:ext cx="575376" cy="390579"/>
          </a:xfrm>
          <a:prstGeom prst="ellipse">
            <a:avLst/>
          </a:prstGeom>
          <a:solidFill>
            <a:schemeClr val="accent1">
              <a:lumMod val="40000"/>
              <a:lumOff val="6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70C0"/>
                </a:solidFill>
              </a:rPr>
              <a:t>11</a:t>
            </a:r>
          </a:p>
        </p:txBody>
      </p:sp>
      <p:sp>
        <p:nvSpPr>
          <p:cNvPr id="8" name="Ellipse 7">
            <a:extLst>
              <a:ext uri="{FF2B5EF4-FFF2-40B4-BE49-F238E27FC236}">
                <a16:creationId xmlns="" xmlns:a16="http://schemas.microsoft.com/office/drawing/2014/main" id="{B645599F-5430-2E31-932D-D444C525EBC1}"/>
              </a:ext>
            </a:extLst>
          </p:cNvPr>
          <p:cNvSpPr/>
          <p:nvPr/>
        </p:nvSpPr>
        <p:spPr>
          <a:xfrm>
            <a:off x="8217218" y="4397901"/>
            <a:ext cx="575376" cy="390579"/>
          </a:xfrm>
          <a:prstGeom prst="ellipse">
            <a:avLst/>
          </a:prstGeom>
          <a:solidFill>
            <a:schemeClr val="accent1">
              <a:lumMod val="40000"/>
              <a:lumOff val="6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70C0"/>
                </a:solidFill>
              </a:rPr>
              <a:t>28</a:t>
            </a:r>
          </a:p>
        </p:txBody>
      </p:sp>
      <p:sp>
        <p:nvSpPr>
          <p:cNvPr id="9" name="Ellipse 8">
            <a:extLst>
              <a:ext uri="{FF2B5EF4-FFF2-40B4-BE49-F238E27FC236}">
                <a16:creationId xmlns="" xmlns:a16="http://schemas.microsoft.com/office/drawing/2014/main" id="{5854F446-F9A2-8CDD-920F-7F6340476F16}"/>
              </a:ext>
            </a:extLst>
          </p:cNvPr>
          <p:cNvSpPr/>
          <p:nvPr/>
        </p:nvSpPr>
        <p:spPr>
          <a:xfrm>
            <a:off x="8226081" y="3277463"/>
            <a:ext cx="575376" cy="390579"/>
          </a:xfrm>
          <a:prstGeom prst="ellipse">
            <a:avLst/>
          </a:prstGeom>
          <a:solidFill>
            <a:schemeClr val="accent1">
              <a:lumMod val="40000"/>
              <a:lumOff val="6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0070C0"/>
                </a:solidFill>
              </a:rPr>
              <a:t>13</a:t>
            </a:r>
          </a:p>
        </p:txBody>
      </p:sp>
    </p:spTree>
    <p:extLst>
      <p:ext uri="{BB962C8B-B14F-4D97-AF65-F5344CB8AC3E}">
        <p14:creationId xmlns:p14="http://schemas.microsoft.com/office/powerpoint/2010/main" val="3506898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0787770-EF96-CA40-BE6A-0FC289796748}"/>
              </a:ext>
            </a:extLst>
          </p:cNvPr>
          <p:cNvSpPr txBox="1">
            <a:spLocks noGrp="1"/>
          </p:cNvSpPr>
          <p:nvPr>
            <p:ph type="title" idx="4294967295"/>
          </p:nvPr>
        </p:nvSpPr>
        <p:spPr>
          <a:xfrm>
            <a:off x="1667185" y="16130"/>
            <a:ext cx="3955012" cy="1491723"/>
          </a:xfrm>
        </p:spPr>
        <p:txBody>
          <a:bodyPr/>
          <a:lstStyle/>
          <a:p>
            <a:pPr lvl="0">
              <a:lnSpc>
                <a:spcPts val="4800"/>
              </a:lnSpc>
            </a:pPr>
            <a:r>
              <a:rPr lang="en-US" sz="4000" dirty="0"/>
              <a:t>Les </a:t>
            </a:r>
            <a:r>
              <a:rPr lang="en-US" sz="4000" dirty="0" err="1"/>
              <a:t>équipes</a:t>
            </a:r>
            <a:r>
              <a:rPr lang="en-US" sz="4000" dirty="0"/>
              <a:t> </a:t>
            </a:r>
            <a:r>
              <a:rPr lang="en-US" sz="4000" dirty="0" err="1"/>
              <a:t>adultes</a:t>
            </a:r>
            <a:r>
              <a:rPr lang="en-US" sz="4000" dirty="0"/>
              <a:t>  </a:t>
            </a:r>
            <a:r>
              <a:rPr lang="en-US" sz="2000" dirty="0"/>
              <a:t>(par Laurent )</a:t>
            </a:r>
          </a:p>
        </p:txBody>
      </p:sp>
      <p:sp>
        <p:nvSpPr>
          <p:cNvPr id="3" name="Espace réservé du contenu 3">
            <a:extLst>
              <a:ext uri="{FF2B5EF4-FFF2-40B4-BE49-F238E27FC236}">
                <a16:creationId xmlns="" xmlns:a16="http://schemas.microsoft.com/office/drawing/2014/main" id="{385E279D-3970-C04F-BA73-10DDDBCC0C17}"/>
              </a:ext>
            </a:extLst>
          </p:cNvPr>
          <p:cNvSpPr txBox="1">
            <a:spLocks noGrp="1"/>
          </p:cNvSpPr>
          <p:nvPr>
            <p:ph type="body" idx="4294967295"/>
          </p:nvPr>
        </p:nvSpPr>
        <p:spPr>
          <a:xfrm>
            <a:off x="368988" y="1927952"/>
            <a:ext cx="7775945" cy="4580423"/>
          </a:xfrm>
        </p:spPr>
        <p:txBody>
          <a:bodyPr>
            <a:normAutofit/>
          </a:bodyPr>
          <a:lstStyle/>
          <a:p>
            <a:pPr lvl="0">
              <a:spcBef>
                <a:spcPts val="360"/>
              </a:spcBef>
              <a:spcAft>
                <a:spcPts val="600"/>
              </a:spcAft>
              <a:buClr>
                <a:srgbClr val="404040"/>
              </a:buClr>
              <a:buFont typeface="Wingdings"/>
              <a:buChar char="§"/>
            </a:pPr>
            <a:r>
              <a:rPr lang="en-US" sz="2000" b="1" dirty="0" err="1"/>
              <a:t>Une</a:t>
            </a:r>
            <a:r>
              <a:rPr lang="en-US" sz="2000" b="1" dirty="0"/>
              <a:t> 1</a:t>
            </a:r>
            <a:r>
              <a:rPr lang="en-US" sz="2000" b="1" baseline="30000" dirty="0"/>
              <a:t>ère</a:t>
            </a:r>
            <a:r>
              <a:rPr lang="en-US" sz="2000" b="1" dirty="0"/>
              <a:t> place en N3. Belle performance de l’équipe de José  emmenée par Joachim qui monte en N2.</a:t>
            </a:r>
          </a:p>
          <a:p>
            <a:pPr lvl="0">
              <a:spcBef>
                <a:spcPts val="360"/>
              </a:spcBef>
              <a:spcAft>
                <a:spcPts val="600"/>
              </a:spcAft>
              <a:buClr>
                <a:srgbClr val="404040"/>
              </a:buClr>
              <a:buFont typeface="Wingdings"/>
              <a:buChar char="§"/>
            </a:pPr>
            <a:r>
              <a:rPr lang="en-US" sz="2000" b="1" dirty="0" err="1"/>
              <a:t>Une</a:t>
            </a:r>
            <a:r>
              <a:rPr lang="en-US" sz="2000" b="1" dirty="0"/>
              <a:t> 3ème place en N4 pour l’équipe de Nicolas qui se maintient.</a:t>
            </a:r>
          </a:p>
          <a:p>
            <a:pPr lvl="0">
              <a:spcBef>
                <a:spcPts val="360"/>
              </a:spcBef>
              <a:spcAft>
                <a:spcPts val="600"/>
              </a:spcAft>
              <a:buClr>
                <a:srgbClr val="404040"/>
              </a:buClr>
              <a:buFont typeface="Wingdings"/>
              <a:buChar char="§"/>
            </a:pPr>
            <a:r>
              <a:rPr lang="en-US" b="1" dirty="0" err="1"/>
              <a:t>Une</a:t>
            </a:r>
            <a:r>
              <a:rPr lang="en-US" b="1" dirty="0"/>
              <a:t> 4</a:t>
            </a:r>
            <a:r>
              <a:rPr lang="en-US" b="1" baseline="30000" dirty="0"/>
              <a:t>ème</a:t>
            </a:r>
            <a:r>
              <a:rPr lang="en-US" b="1" dirty="0"/>
              <a:t> place en régionale pour l’équipe de Christophe qui se maintient .</a:t>
            </a:r>
          </a:p>
          <a:p>
            <a:pPr lvl="0">
              <a:spcBef>
                <a:spcPts val="360"/>
              </a:spcBef>
              <a:spcAft>
                <a:spcPts val="600"/>
              </a:spcAft>
              <a:buClr>
                <a:srgbClr val="404040"/>
              </a:buClr>
              <a:buFont typeface="Wingdings"/>
              <a:buChar char="§"/>
            </a:pPr>
            <a:r>
              <a:rPr lang="fr-FR" b="1" dirty="0"/>
              <a:t>4 équipes en départementale adulte, avec des rencontres réparties sur 3 poules et une finale qui ont vu les équipes d'Angers finir 2ème, 4ème , 7ème et 10 sur 11. Bravo aux équipes d’ Elisa , Gérard (les 2 ) , Philémon et Laurent (qui motive les jeunes à venir se confronter à des adultes)</a:t>
            </a:r>
            <a:r>
              <a:rPr lang="en-US" b="1" dirty="0"/>
              <a:t>. </a:t>
            </a:r>
          </a:p>
          <a:p>
            <a:pPr lvl="0">
              <a:spcBef>
                <a:spcPts val="360"/>
              </a:spcBef>
              <a:spcAft>
                <a:spcPts val="600"/>
              </a:spcAft>
              <a:buClr>
                <a:srgbClr val="404040"/>
              </a:buClr>
              <a:buFont typeface="Wingdings"/>
              <a:buChar char="§"/>
            </a:pPr>
            <a:r>
              <a:rPr lang="en-US" b="1" dirty="0" err="1"/>
              <a:t>Une</a:t>
            </a:r>
            <a:r>
              <a:rPr lang="en-US" b="1" dirty="0"/>
              <a:t> mention </a:t>
            </a:r>
            <a:r>
              <a:rPr lang="en-US" b="1" dirty="0" err="1"/>
              <a:t>spéciale</a:t>
            </a:r>
            <a:r>
              <a:rPr lang="en-US" b="1" dirty="0"/>
              <a:t> pour l’équipe </a:t>
            </a:r>
            <a:r>
              <a:rPr lang="en-US" b="1" dirty="0" err="1"/>
              <a:t>féminine</a:t>
            </a:r>
            <a:r>
              <a:rPr lang="en-US" b="1" dirty="0"/>
              <a:t> </a:t>
            </a:r>
            <a:r>
              <a:rPr lang="en-US" b="1" dirty="0" err="1"/>
              <a:t>départementale</a:t>
            </a:r>
            <a:r>
              <a:rPr lang="en-US" b="1" dirty="0"/>
              <a:t> qui a </a:t>
            </a:r>
            <a:r>
              <a:rPr lang="en-US" b="1" dirty="0" err="1"/>
              <a:t>constitué</a:t>
            </a:r>
            <a:r>
              <a:rPr lang="en-US" b="1" dirty="0"/>
              <a:t> les ¾ de l’équipe N2 </a:t>
            </a:r>
            <a:r>
              <a:rPr lang="en-US" b="1" dirty="0" err="1"/>
              <a:t>féminine</a:t>
            </a:r>
            <a:r>
              <a:rPr lang="en-US" b="1" dirty="0"/>
              <a:t> avec </a:t>
            </a:r>
            <a:r>
              <a:rPr lang="en-US" b="1" dirty="0" err="1"/>
              <a:t>Montjean</a:t>
            </a:r>
            <a:endParaRPr lang="en-US" b="1" dirty="0"/>
          </a:p>
        </p:txBody>
      </p:sp>
    </p:spTree>
    <p:extLst>
      <p:ext uri="{BB962C8B-B14F-4D97-AF65-F5344CB8AC3E}">
        <p14:creationId xmlns:p14="http://schemas.microsoft.com/office/powerpoint/2010/main" val="3925205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0787770-EF96-CA40-BE6A-0FC289796748}"/>
              </a:ext>
            </a:extLst>
          </p:cNvPr>
          <p:cNvSpPr txBox="1">
            <a:spLocks noGrp="1"/>
          </p:cNvSpPr>
          <p:nvPr>
            <p:ph type="title" idx="4294967295"/>
          </p:nvPr>
        </p:nvSpPr>
        <p:spPr>
          <a:xfrm>
            <a:off x="1902635" y="224118"/>
            <a:ext cx="5079066" cy="2111458"/>
          </a:xfrm>
        </p:spPr>
        <p:txBody>
          <a:bodyPr/>
          <a:lstStyle/>
          <a:p>
            <a:pPr lvl="0">
              <a:lnSpc>
                <a:spcPts val="4800"/>
              </a:lnSpc>
            </a:pPr>
            <a:r>
              <a:rPr lang="en-US" sz="4000" dirty="0"/>
              <a:t>Les équipes et </a:t>
            </a:r>
            <a:r>
              <a:rPr lang="en-US" sz="4000" dirty="0" err="1"/>
              <a:t>compétitions</a:t>
            </a:r>
            <a:r>
              <a:rPr lang="en-US" sz="4000" dirty="0"/>
              <a:t> </a:t>
            </a:r>
            <a:r>
              <a:rPr lang="en-US" sz="4000" dirty="0" err="1"/>
              <a:t>jeunes</a:t>
            </a:r>
            <a:r>
              <a:rPr lang="en-US" sz="4000" dirty="0"/>
              <a:t> </a:t>
            </a:r>
            <a:r>
              <a:rPr lang="en-US" sz="2800" dirty="0"/>
              <a:t>(par Laurent)</a:t>
            </a:r>
          </a:p>
        </p:txBody>
      </p:sp>
      <p:sp>
        <p:nvSpPr>
          <p:cNvPr id="3" name="Espace réservé du contenu 3">
            <a:extLst>
              <a:ext uri="{FF2B5EF4-FFF2-40B4-BE49-F238E27FC236}">
                <a16:creationId xmlns="" xmlns:a16="http://schemas.microsoft.com/office/drawing/2014/main" id="{385E279D-3970-C04F-BA73-10DDDBCC0C17}"/>
              </a:ext>
            </a:extLst>
          </p:cNvPr>
          <p:cNvSpPr txBox="1">
            <a:spLocks noGrp="1"/>
          </p:cNvSpPr>
          <p:nvPr>
            <p:ph type="body" idx="4294967295"/>
          </p:nvPr>
        </p:nvSpPr>
        <p:spPr>
          <a:xfrm>
            <a:off x="368988" y="2486025"/>
            <a:ext cx="8146361" cy="4147857"/>
          </a:xfrm>
        </p:spPr>
        <p:txBody>
          <a:bodyPr>
            <a:normAutofit/>
          </a:bodyPr>
          <a:lstStyle/>
          <a:p>
            <a:pPr lvl="0">
              <a:spcBef>
                <a:spcPts val="360"/>
              </a:spcBef>
              <a:spcAft>
                <a:spcPts val="600"/>
              </a:spcAft>
              <a:buClr>
                <a:srgbClr val="404040"/>
              </a:buClr>
              <a:buFont typeface="Wingdings"/>
              <a:buChar char="§"/>
            </a:pPr>
            <a:r>
              <a:rPr lang="en-US" sz="2000" b="1" dirty="0">
                <a:solidFill>
                  <a:schemeClr val="tx1"/>
                </a:solidFill>
              </a:rPr>
              <a:t>Une équipe jeune en </a:t>
            </a:r>
            <a:r>
              <a:rPr lang="en-US" sz="2000" b="1" dirty="0" err="1">
                <a:solidFill>
                  <a:schemeClr val="tx1"/>
                </a:solidFill>
              </a:rPr>
              <a:t>départementale</a:t>
            </a:r>
            <a:r>
              <a:rPr lang="en-US" sz="2000" b="1" dirty="0">
                <a:solidFill>
                  <a:schemeClr val="tx1"/>
                </a:solidFill>
              </a:rPr>
              <a:t>, avec </a:t>
            </a:r>
            <a:r>
              <a:rPr lang="en-US" sz="2000" b="1" dirty="0" err="1">
                <a:solidFill>
                  <a:schemeClr val="tx1"/>
                </a:solidFill>
              </a:rPr>
              <a:t>une</a:t>
            </a:r>
            <a:r>
              <a:rPr lang="en-US" sz="2000" b="1" dirty="0">
                <a:solidFill>
                  <a:schemeClr val="tx1"/>
                </a:solidFill>
              </a:rPr>
              <a:t> très belle deuxième place </a:t>
            </a:r>
          </a:p>
          <a:p>
            <a:pPr lvl="1">
              <a:spcBef>
                <a:spcPts val="360"/>
              </a:spcBef>
              <a:spcAft>
                <a:spcPts val="600"/>
              </a:spcAft>
              <a:buClr>
                <a:srgbClr val="404040"/>
              </a:buClr>
              <a:buFont typeface="Wingdings"/>
              <a:buChar char="§"/>
            </a:pPr>
            <a:r>
              <a:rPr lang="en-US" b="1" dirty="0">
                <a:solidFill>
                  <a:schemeClr val="tx1"/>
                </a:solidFill>
              </a:rPr>
              <a:t>10 </a:t>
            </a:r>
            <a:r>
              <a:rPr lang="en-US" b="1" dirty="0" err="1">
                <a:solidFill>
                  <a:schemeClr val="tx1"/>
                </a:solidFill>
              </a:rPr>
              <a:t>joueurs</a:t>
            </a:r>
            <a:r>
              <a:rPr lang="en-US" b="1" dirty="0">
                <a:solidFill>
                  <a:schemeClr val="tx1"/>
                </a:solidFill>
              </a:rPr>
              <a:t> </a:t>
            </a:r>
            <a:r>
              <a:rPr lang="en-US" b="1" dirty="0" err="1">
                <a:solidFill>
                  <a:schemeClr val="tx1"/>
                </a:solidFill>
              </a:rPr>
              <a:t>ont</a:t>
            </a:r>
            <a:r>
              <a:rPr lang="en-US" b="1" dirty="0">
                <a:solidFill>
                  <a:schemeClr val="tx1"/>
                </a:solidFill>
              </a:rPr>
              <a:t> </a:t>
            </a:r>
            <a:r>
              <a:rPr lang="en-US" b="1" dirty="0" err="1">
                <a:solidFill>
                  <a:schemeClr val="tx1"/>
                </a:solidFill>
              </a:rPr>
              <a:t>joué</a:t>
            </a:r>
            <a:r>
              <a:rPr lang="en-US" b="1" dirty="0">
                <a:solidFill>
                  <a:schemeClr val="tx1"/>
                </a:solidFill>
              </a:rPr>
              <a:t> dans </a:t>
            </a:r>
            <a:r>
              <a:rPr lang="en-US" b="1" dirty="0" err="1">
                <a:solidFill>
                  <a:schemeClr val="tx1"/>
                </a:solidFill>
              </a:rPr>
              <a:t>cette</a:t>
            </a:r>
            <a:r>
              <a:rPr lang="en-US" b="1" dirty="0">
                <a:solidFill>
                  <a:schemeClr val="tx1"/>
                </a:solidFill>
              </a:rPr>
              <a:t> équipe </a:t>
            </a:r>
          </a:p>
          <a:p>
            <a:pPr lvl="0">
              <a:spcBef>
                <a:spcPts val="360"/>
              </a:spcBef>
              <a:spcAft>
                <a:spcPts val="600"/>
              </a:spcAft>
              <a:buClr>
                <a:srgbClr val="404040"/>
              </a:buClr>
              <a:buFont typeface="Wingdings"/>
              <a:buChar char="§"/>
            </a:pPr>
            <a:r>
              <a:rPr lang="en-US" sz="2000" b="1" dirty="0">
                <a:solidFill>
                  <a:schemeClr val="tx1"/>
                </a:solidFill>
              </a:rPr>
              <a:t>L’équipe de N1 </a:t>
            </a:r>
            <a:r>
              <a:rPr lang="en-US" sz="2000" b="1" dirty="0" err="1">
                <a:solidFill>
                  <a:schemeClr val="tx1"/>
                </a:solidFill>
              </a:rPr>
              <a:t>jeunes</a:t>
            </a:r>
            <a:r>
              <a:rPr lang="en-US" sz="2000" b="1" dirty="0">
                <a:solidFill>
                  <a:schemeClr val="tx1"/>
                </a:solidFill>
              </a:rPr>
              <a:t> emmenée par Joachim  </a:t>
            </a:r>
            <a:r>
              <a:rPr lang="en-US" sz="2000" b="1" dirty="0" err="1">
                <a:solidFill>
                  <a:schemeClr val="tx1"/>
                </a:solidFill>
              </a:rPr>
              <a:t>finit</a:t>
            </a:r>
            <a:r>
              <a:rPr lang="en-US" sz="2000" b="1" dirty="0">
                <a:solidFill>
                  <a:schemeClr val="tx1"/>
                </a:solidFill>
              </a:rPr>
              <a:t> 6e sur 8 de sa poule et passera en N2 </a:t>
            </a:r>
            <a:r>
              <a:rPr lang="en-US" sz="2000" b="1" dirty="0" err="1">
                <a:solidFill>
                  <a:schemeClr val="tx1"/>
                </a:solidFill>
              </a:rPr>
              <a:t>jeunes</a:t>
            </a:r>
            <a:endParaRPr lang="en-US" sz="2000" b="1" dirty="0">
              <a:solidFill>
                <a:schemeClr val="tx1"/>
              </a:solidFill>
            </a:endParaRPr>
          </a:p>
          <a:p>
            <a:pPr lvl="0">
              <a:spcBef>
                <a:spcPts val="360"/>
              </a:spcBef>
              <a:spcAft>
                <a:spcPts val="600"/>
              </a:spcAft>
              <a:buClr>
                <a:srgbClr val="404040"/>
              </a:buClr>
              <a:buFont typeface="Wingdings"/>
              <a:buChar char="§"/>
            </a:pPr>
            <a:r>
              <a:rPr lang="en-US" sz="1800" b="1" dirty="0">
                <a:solidFill>
                  <a:schemeClr val="tx1"/>
                </a:solidFill>
              </a:rPr>
              <a:t>11 </a:t>
            </a:r>
            <a:r>
              <a:rPr lang="en-US" sz="1800" b="1" dirty="0" err="1">
                <a:solidFill>
                  <a:schemeClr val="tx1"/>
                </a:solidFill>
              </a:rPr>
              <a:t>joueurs</a:t>
            </a:r>
            <a:r>
              <a:rPr lang="en-US" sz="1800" b="1" dirty="0">
                <a:solidFill>
                  <a:schemeClr val="tx1"/>
                </a:solidFill>
              </a:rPr>
              <a:t> </a:t>
            </a:r>
            <a:r>
              <a:rPr lang="en-US" sz="1800" b="1" dirty="0" err="1">
                <a:solidFill>
                  <a:schemeClr val="tx1"/>
                </a:solidFill>
              </a:rPr>
              <a:t>ont</a:t>
            </a:r>
            <a:r>
              <a:rPr lang="en-US" sz="1800" b="1" dirty="0">
                <a:solidFill>
                  <a:schemeClr val="tx1"/>
                </a:solidFill>
              </a:rPr>
              <a:t> </a:t>
            </a:r>
            <a:r>
              <a:rPr lang="en-US" sz="1800" b="1" dirty="0" err="1">
                <a:solidFill>
                  <a:schemeClr val="tx1"/>
                </a:solidFill>
              </a:rPr>
              <a:t>participé</a:t>
            </a:r>
            <a:r>
              <a:rPr lang="en-US" sz="1800" b="1" dirty="0">
                <a:solidFill>
                  <a:schemeClr val="tx1"/>
                </a:solidFill>
              </a:rPr>
              <a:t>. </a:t>
            </a:r>
          </a:p>
          <a:p>
            <a:pPr lvl="0">
              <a:spcBef>
                <a:spcPts val="360"/>
              </a:spcBef>
              <a:spcAft>
                <a:spcPts val="600"/>
              </a:spcAft>
              <a:buClr>
                <a:srgbClr val="404040"/>
              </a:buClr>
              <a:buFont typeface="Wingdings"/>
              <a:buChar char="§"/>
            </a:pPr>
            <a:r>
              <a:rPr lang="en-US" b="1" dirty="0">
                <a:solidFill>
                  <a:schemeClr val="tx1"/>
                </a:solidFill>
              </a:rPr>
              <a:t>Nos jeunes </a:t>
            </a:r>
            <a:r>
              <a:rPr lang="en-US" b="1" dirty="0" err="1">
                <a:solidFill>
                  <a:schemeClr val="tx1"/>
                </a:solidFill>
              </a:rPr>
              <a:t>ont</a:t>
            </a:r>
            <a:r>
              <a:rPr lang="en-US" b="1" dirty="0">
                <a:solidFill>
                  <a:schemeClr val="tx1"/>
                </a:solidFill>
              </a:rPr>
              <a:t> </a:t>
            </a:r>
            <a:r>
              <a:rPr lang="en-US" b="1" dirty="0" err="1">
                <a:solidFill>
                  <a:schemeClr val="tx1"/>
                </a:solidFill>
              </a:rPr>
              <a:t>aussi</a:t>
            </a:r>
            <a:r>
              <a:rPr lang="en-US" b="1" dirty="0">
                <a:solidFill>
                  <a:schemeClr val="tx1"/>
                </a:solidFill>
              </a:rPr>
              <a:t> </a:t>
            </a:r>
            <a:r>
              <a:rPr lang="en-US" b="1" dirty="0" err="1">
                <a:solidFill>
                  <a:schemeClr val="tx1"/>
                </a:solidFill>
              </a:rPr>
              <a:t>participé</a:t>
            </a:r>
            <a:r>
              <a:rPr lang="en-US" b="1" dirty="0">
                <a:solidFill>
                  <a:schemeClr val="tx1"/>
                </a:solidFill>
              </a:rPr>
              <a:t> aux Grand Prix 49 (9 dans le A, et 16</a:t>
            </a:r>
          </a:p>
          <a:p>
            <a:pPr marL="0" lvl="0" indent="0">
              <a:spcBef>
                <a:spcPts val="360"/>
              </a:spcBef>
              <a:spcAft>
                <a:spcPts val="600"/>
              </a:spcAft>
              <a:buClr>
                <a:srgbClr val="404040"/>
              </a:buClr>
              <a:buNone/>
            </a:pPr>
            <a:r>
              <a:rPr lang="en-US" b="1" dirty="0" err="1">
                <a:solidFill>
                  <a:schemeClr val="tx1"/>
                </a:solidFill>
              </a:rPr>
              <a:t>dans</a:t>
            </a:r>
            <a:r>
              <a:rPr lang="en-US" b="1" dirty="0">
                <a:solidFill>
                  <a:schemeClr val="tx1"/>
                </a:solidFill>
              </a:rPr>
              <a:t> le B), au </a:t>
            </a:r>
            <a:r>
              <a:rPr lang="en-US" b="1" dirty="0" err="1">
                <a:solidFill>
                  <a:schemeClr val="tx1"/>
                </a:solidFill>
              </a:rPr>
              <a:t>championnat</a:t>
            </a:r>
            <a:r>
              <a:rPr lang="en-US" b="1" dirty="0">
                <a:solidFill>
                  <a:schemeClr val="tx1"/>
                </a:solidFill>
              </a:rPr>
              <a:t> </a:t>
            </a:r>
            <a:r>
              <a:rPr lang="en-US" b="1" dirty="0" err="1">
                <a:solidFill>
                  <a:schemeClr val="tx1"/>
                </a:solidFill>
              </a:rPr>
              <a:t>départemental</a:t>
            </a:r>
            <a:r>
              <a:rPr lang="en-US" b="1" dirty="0">
                <a:solidFill>
                  <a:schemeClr val="tx1"/>
                </a:solidFill>
              </a:rPr>
              <a:t>  </a:t>
            </a:r>
            <a:r>
              <a:rPr lang="en-US" b="1" dirty="0" err="1">
                <a:solidFill>
                  <a:schemeClr val="tx1"/>
                </a:solidFill>
              </a:rPr>
              <a:t>puis</a:t>
            </a:r>
            <a:r>
              <a:rPr lang="en-US" b="1" dirty="0">
                <a:solidFill>
                  <a:schemeClr val="tx1"/>
                </a:solidFill>
              </a:rPr>
              <a:t> </a:t>
            </a:r>
            <a:r>
              <a:rPr lang="en-US" b="1" dirty="0" err="1">
                <a:solidFill>
                  <a:schemeClr val="tx1"/>
                </a:solidFill>
              </a:rPr>
              <a:t>régional</a:t>
            </a:r>
            <a:r>
              <a:rPr lang="en-US" b="1" dirty="0">
                <a:solidFill>
                  <a:schemeClr val="tx1"/>
                </a:solidFill>
              </a:rPr>
              <a:t> et France. </a:t>
            </a:r>
          </a:p>
        </p:txBody>
      </p:sp>
      <p:sp>
        <p:nvSpPr>
          <p:cNvPr id="22" name="ZoneTexte 21">
            <a:extLst>
              <a:ext uri="{FF2B5EF4-FFF2-40B4-BE49-F238E27FC236}">
                <a16:creationId xmlns="" xmlns:a16="http://schemas.microsoft.com/office/drawing/2014/main" id="{386AD072-D0B8-8AB5-BC75-6821E20E1F4A}"/>
              </a:ext>
            </a:extLst>
          </p:cNvPr>
          <p:cNvSpPr txBox="1"/>
          <p:nvPr/>
        </p:nvSpPr>
        <p:spPr>
          <a:xfrm>
            <a:off x="1156447" y="-905435"/>
            <a:ext cx="184731" cy="369332"/>
          </a:xfrm>
          <a:prstGeom prst="rect">
            <a:avLst/>
          </a:prstGeom>
          <a:noFill/>
          <a:ln w="28575">
            <a:solidFill>
              <a:schemeClr val="tx1"/>
            </a:solidFill>
          </a:ln>
        </p:spPr>
        <p:txBody>
          <a:bodyPr wrap="none" rtlCol="0">
            <a:spAutoFit/>
          </a:bodyPr>
          <a:lstStyle/>
          <a:p>
            <a:endParaRPr lang="fr-FR" dirty="0"/>
          </a:p>
        </p:txBody>
      </p:sp>
    </p:spTree>
    <p:extLst>
      <p:ext uri="{BB962C8B-B14F-4D97-AF65-F5344CB8AC3E}">
        <p14:creationId xmlns:p14="http://schemas.microsoft.com/office/powerpoint/2010/main" val="2321955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18041" y="0"/>
            <a:ext cx="6814969" cy="1140431"/>
          </a:xfrm>
        </p:spPr>
        <p:txBody>
          <a:bodyPr/>
          <a:lstStyle/>
          <a:p>
            <a:r>
              <a:rPr lang="fr-FR" dirty="0"/>
              <a:t>Open d’Angers </a:t>
            </a:r>
          </a:p>
        </p:txBody>
      </p:sp>
      <p:sp>
        <p:nvSpPr>
          <p:cNvPr id="4" name="Espace réservé du contenu 3">
            <a:extLst>
              <a:ext uri="{FF2B5EF4-FFF2-40B4-BE49-F238E27FC236}">
                <a16:creationId xmlns="" xmlns:a16="http://schemas.microsoft.com/office/drawing/2014/main" id="{8EE2A022-6680-4543-B6B5-B7965315608D}"/>
              </a:ext>
            </a:extLst>
          </p:cNvPr>
          <p:cNvSpPr txBox="1">
            <a:spLocks/>
          </p:cNvSpPr>
          <p:nvPr/>
        </p:nvSpPr>
        <p:spPr>
          <a:xfrm>
            <a:off x="85119" y="2026023"/>
            <a:ext cx="5325082" cy="483197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8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4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4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r>
              <a:rPr lang="fr-FR" sz="1600" dirty="0">
                <a:solidFill>
                  <a:srgbClr val="000000"/>
                </a:solidFill>
              </a:rPr>
              <a:t>Nous avons accueilli 218 joueurs,  nouveau record pour ce 19</a:t>
            </a:r>
            <a:r>
              <a:rPr lang="fr-FR" sz="1600" baseline="30000" dirty="0">
                <a:solidFill>
                  <a:srgbClr val="000000"/>
                </a:solidFill>
              </a:rPr>
              <a:t>E</a:t>
            </a:r>
            <a:r>
              <a:rPr lang="fr-FR" sz="1600" dirty="0">
                <a:solidFill>
                  <a:srgbClr val="000000"/>
                </a:solidFill>
              </a:rPr>
              <a:t> open ( le 18</a:t>
            </a:r>
            <a:r>
              <a:rPr lang="fr-FR" sz="1600" baseline="30000" dirty="0">
                <a:solidFill>
                  <a:srgbClr val="000000"/>
                </a:solidFill>
              </a:rPr>
              <a:t>e</a:t>
            </a:r>
            <a:r>
              <a:rPr lang="fr-FR" sz="1600" dirty="0">
                <a:solidFill>
                  <a:srgbClr val="000000"/>
                </a:solidFill>
              </a:rPr>
              <a:t> avait accueilli 197 joueurs)  :</a:t>
            </a:r>
          </a:p>
          <a:p>
            <a:r>
              <a:rPr lang="fr-FR" sz="1400" dirty="0">
                <a:solidFill>
                  <a:srgbClr val="000000"/>
                </a:solidFill>
              </a:rPr>
              <a:t>64 dans l’Open A dont 6 joueurs titrés, 4 joueurs étrangers, et 10 angevins. </a:t>
            </a:r>
          </a:p>
          <a:p>
            <a:pPr lvl="1"/>
            <a:r>
              <a:rPr lang="fr-FR" sz="1400" dirty="0">
                <a:solidFill>
                  <a:srgbClr val="000000"/>
                </a:solidFill>
              </a:rPr>
              <a:t>83 dans l’Open B dont un tiers venant d’autres régions ; 16 angevins.</a:t>
            </a:r>
          </a:p>
          <a:p>
            <a:pPr lvl="1"/>
            <a:r>
              <a:rPr lang="fr-FR" sz="1400" dirty="0">
                <a:solidFill>
                  <a:srgbClr val="000000"/>
                </a:solidFill>
              </a:rPr>
              <a:t>71 dans l’Open C dont 19 angevins. </a:t>
            </a:r>
          </a:p>
          <a:p>
            <a:pPr lvl="1"/>
            <a:r>
              <a:rPr lang="fr-FR" sz="1400" dirty="0">
                <a:solidFill>
                  <a:srgbClr val="000000"/>
                </a:solidFill>
              </a:rPr>
              <a:t>45  joueurs de l’échiquier angevin ont participé à l’Open. </a:t>
            </a:r>
          </a:p>
          <a:p>
            <a:r>
              <a:rPr lang="fr-FR" sz="1600" dirty="0">
                <a:solidFill>
                  <a:srgbClr val="000000"/>
                </a:solidFill>
              </a:rPr>
              <a:t>Nous bénéficions toujours du soutien de la Mairie (locaux + 1000 €) et d’un partenariat renforcé avec la </a:t>
            </a:r>
            <a:r>
              <a:rPr lang="fr-FR" sz="1600" dirty="0" err="1">
                <a:solidFill>
                  <a:srgbClr val="000000"/>
                </a:solidFill>
              </a:rPr>
              <a:t>Soclova</a:t>
            </a:r>
            <a:r>
              <a:rPr lang="fr-FR" sz="1600" dirty="0">
                <a:solidFill>
                  <a:srgbClr val="000000"/>
                </a:solidFill>
              </a:rPr>
              <a:t> (400 € sur l’Open B plus les trophées ).</a:t>
            </a:r>
          </a:p>
          <a:p>
            <a:r>
              <a:rPr lang="fr-FR" sz="1600" b="1" dirty="0">
                <a:solidFill>
                  <a:srgbClr val="000000"/>
                </a:solidFill>
              </a:rPr>
              <a:t>Le 20</a:t>
            </a:r>
            <a:r>
              <a:rPr lang="fr-FR" sz="1600" b="1" baseline="30000" dirty="0">
                <a:solidFill>
                  <a:srgbClr val="000000"/>
                </a:solidFill>
              </a:rPr>
              <a:t>e</a:t>
            </a:r>
            <a:r>
              <a:rPr lang="fr-FR" sz="1600" b="1" dirty="0">
                <a:solidFill>
                  <a:srgbClr val="000000"/>
                </a:solidFill>
              </a:rPr>
              <a:t> OPEN piloté par François Bourcier aura lieu du 07 au 09 mai 2027.</a:t>
            </a:r>
          </a:p>
          <a:p>
            <a:r>
              <a:rPr lang="fr-FR" sz="1600" b="1" dirty="0">
                <a:solidFill>
                  <a:srgbClr val="000000"/>
                </a:solidFill>
              </a:rPr>
              <a:t> Venez renforcer l’équipe qui organise.</a:t>
            </a:r>
          </a:p>
          <a:p>
            <a:pPr marL="0" indent="0">
              <a:buNone/>
            </a:pPr>
            <a:endParaRPr lang="fr-FR" sz="1400" dirty="0">
              <a:solidFill>
                <a:srgbClr val="000000"/>
              </a:solidFill>
            </a:endParaRPr>
          </a:p>
        </p:txBody>
      </p:sp>
      <p:graphicFrame>
        <p:nvGraphicFramePr>
          <p:cNvPr id="5" name="Graphique 4">
            <a:extLst>
              <a:ext uri="{FF2B5EF4-FFF2-40B4-BE49-F238E27FC236}">
                <a16:creationId xmlns="" xmlns:a16="http://schemas.microsoft.com/office/drawing/2014/main" id="{C67F2FBC-3320-586F-99EA-14C42547623C}"/>
              </a:ext>
            </a:extLst>
          </p:cNvPr>
          <p:cNvGraphicFramePr>
            <a:graphicFrameLocks/>
          </p:cNvGraphicFramePr>
          <p:nvPr>
            <p:extLst>
              <p:ext uri="{D42A27DB-BD31-4B8C-83A1-F6EECF244321}">
                <p14:modId xmlns:p14="http://schemas.microsoft.com/office/powerpoint/2010/main" val="2337479005"/>
              </p:ext>
            </p:extLst>
          </p:nvPr>
        </p:nvGraphicFramePr>
        <p:xfrm>
          <a:off x="5410201" y="1797772"/>
          <a:ext cx="3496425" cy="45753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07712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B9047E31-F87A-E5F7-ACF6-EFA7C0DA633F}"/>
              </a:ext>
            </a:extLst>
          </p:cNvPr>
          <p:cNvSpPr>
            <a:spLocks noGrp="1"/>
          </p:cNvSpPr>
          <p:nvPr>
            <p:ph type="title"/>
          </p:nvPr>
        </p:nvSpPr>
        <p:spPr>
          <a:xfrm>
            <a:off x="1561170" y="0"/>
            <a:ext cx="7125629" cy="1600200"/>
          </a:xfrm>
        </p:spPr>
        <p:txBody>
          <a:bodyPr/>
          <a:lstStyle/>
          <a:p>
            <a:r>
              <a:rPr lang="fr-FR" dirty="0"/>
              <a:t>Initiations</a:t>
            </a:r>
            <a:br>
              <a:rPr lang="fr-FR" dirty="0"/>
            </a:br>
            <a:r>
              <a:rPr lang="fr-FR" dirty="0"/>
              <a:t>dans les écoles</a:t>
            </a:r>
          </a:p>
        </p:txBody>
      </p:sp>
      <p:sp>
        <p:nvSpPr>
          <p:cNvPr id="3" name="Espace réservé du contenu 2">
            <a:extLst>
              <a:ext uri="{FF2B5EF4-FFF2-40B4-BE49-F238E27FC236}">
                <a16:creationId xmlns="" xmlns:a16="http://schemas.microsoft.com/office/drawing/2014/main" id="{E75D72A6-2D44-32F3-7B98-083FAAE364D8}"/>
              </a:ext>
            </a:extLst>
          </p:cNvPr>
          <p:cNvSpPr>
            <a:spLocks noGrp="1"/>
          </p:cNvSpPr>
          <p:nvPr>
            <p:ph idx="1"/>
          </p:nvPr>
        </p:nvSpPr>
        <p:spPr>
          <a:xfrm>
            <a:off x="457200" y="1873404"/>
            <a:ext cx="4114800" cy="4984595"/>
          </a:xfrm>
        </p:spPr>
        <p:txBody>
          <a:bodyPr>
            <a:normAutofit/>
          </a:bodyPr>
          <a:lstStyle/>
          <a:p>
            <a:r>
              <a:rPr lang="fr-FR" dirty="0">
                <a:solidFill>
                  <a:schemeClr val="tx1">
                    <a:lumMod val="95000"/>
                    <a:lumOff val="5000"/>
                  </a:schemeClr>
                </a:solidFill>
              </a:rPr>
              <a:t>Près de 70 classes (du CP aux CM) dans les différents Quartiers Prioritaires en 2025/2026, dont 65 financées par subventions (Cité éducative, Mairie, ANS, </a:t>
            </a:r>
            <a:r>
              <a:rPr lang="fr-FR" dirty="0" err="1">
                <a:solidFill>
                  <a:schemeClr val="tx1">
                    <a:lumMod val="95000"/>
                    <a:lumOff val="5000"/>
                  </a:schemeClr>
                </a:solidFill>
              </a:rPr>
              <a:t>Soclova</a:t>
            </a:r>
            <a:r>
              <a:rPr lang="fr-FR" dirty="0">
                <a:solidFill>
                  <a:schemeClr val="tx1">
                    <a:lumMod val="95000"/>
                    <a:lumOff val="5000"/>
                  </a:schemeClr>
                </a:solidFill>
              </a:rPr>
              <a:t>), pour plus de 15 000 €</a:t>
            </a:r>
          </a:p>
          <a:p>
            <a:r>
              <a:rPr lang="fr-FR" dirty="0">
                <a:solidFill>
                  <a:schemeClr val="tx1">
                    <a:lumMod val="95000"/>
                    <a:lumOff val="5000"/>
                  </a:schemeClr>
                </a:solidFill>
              </a:rPr>
              <a:t>Avec les interventions dans la semaine des mathématiques et dans des écoles hors d’Angers par nos bénévoles (Bernard &amp; Christiane, Pierre, Yves-Marie, </a:t>
            </a:r>
            <a:r>
              <a:rPr lang="fr-FR" dirty="0" err="1">
                <a:solidFill>
                  <a:schemeClr val="tx1">
                    <a:lumMod val="95000"/>
                    <a:lumOff val="5000"/>
                  </a:schemeClr>
                </a:solidFill>
              </a:rPr>
              <a:t>Eric</a:t>
            </a:r>
            <a:r>
              <a:rPr lang="fr-FR" dirty="0">
                <a:solidFill>
                  <a:schemeClr val="tx1">
                    <a:lumMod val="95000"/>
                    <a:lumOff val="5000"/>
                  </a:schemeClr>
                </a:solidFill>
              </a:rPr>
              <a:t>, …), on aura initié près d’une centaine de classes sur 2025/26, soit environ 2 000 enfants</a:t>
            </a:r>
            <a:r>
              <a:rPr lang="fr-FR" dirty="0">
                <a:solidFill>
                  <a:schemeClr val="accent6">
                    <a:lumMod val="75000"/>
                  </a:schemeClr>
                </a:solidFill>
              </a:rPr>
              <a:t>. </a:t>
            </a:r>
            <a:r>
              <a:rPr lang="fr-FR" b="1" dirty="0">
                <a:solidFill>
                  <a:schemeClr val="accent6">
                    <a:lumMod val="75000"/>
                  </a:schemeClr>
                </a:solidFill>
              </a:rPr>
              <a:t>Attention : besoin de plus de bénévoles</a:t>
            </a:r>
            <a:r>
              <a:rPr lang="fr-FR" b="1" dirty="0">
                <a:solidFill>
                  <a:schemeClr val="tx1">
                    <a:lumMod val="95000"/>
                    <a:lumOff val="5000"/>
                  </a:schemeClr>
                </a:solidFill>
              </a:rPr>
              <a:t>, </a:t>
            </a:r>
          </a:p>
        </p:txBody>
      </p:sp>
      <p:graphicFrame>
        <p:nvGraphicFramePr>
          <p:cNvPr id="5" name="Graphique 4">
            <a:extLst>
              <a:ext uri="{FF2B5EF4-FFF2-40B4-BE49-F238E27FC236}">
                <a16:creationId xmlns="" xmlns:a16="http://schemas.microsoft.com/office/drawing/2014/main" id="{81ECB2F7-2059-5009-2AB3-B211FBF1D906}"/>
              </a:ext>
            </a:extLst>
          </p:cNvPr>
          <p:cNvGraphicFramePr>
            <a:graphicFrameLocks/>
          </p:cNvGraphicFramePr>
          <p:nvPr>
            <p:extLst>
              <p:ext uri="{D42A27DB-BD31-4B8C-83A1-F6EECF244321}">
                <p14:modId xmlns:p14="http://schemas.microsoft.com/office/powerpoint/2010/main" val="3966241574"/>
              </p:ext>
            </p:extLst>
          </p:nvPr>
        </p:nvGraphicFramePr>
        <p:xfrm>
          <a:off x="4804352" y="1873403"/>
          <a:ext cx="4114800" cy="45643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96767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99965" y="0"/>
            <a:ext cx="6942199" cy="1600200"/>
          </a:xfrm>
        </p:spPr>
        <p:txBody>
          <a:bodyPr/>
          <a:lstStyle/>
          <a:p>
            <a:r>
              <a:rPr lang="fr-FR" sz="4400" dirty="0"/>
              <a:t>Bilan financier : </a:t>
            </a:r>
            <a:br>
              <a:rPr lang="fr-FR" sz="4400" dirty="0"/>
            </a:br>
            <a:r>
              <a:rPr lang="fr-FR" sz="4400" dirty="0"/>
              <a:t>5 «activités» structurantes</a:t>
            </a:r>
          </a:p>
        </p:txBody>
      </p:sp>
      <p:sp>
        <p:nvSpPr>
          <p:cNvPr id="4" name="Espace réservé du contenu 3"/>
          <p:cNvSpPr>
            <a:spLocks noGrp="1"/>
          </p:cNvSpPr>
          <p:nvPr>
            <p:ph sz="quarter" idx="13"/>
          </p:nvPr>
        </p:nvSpPr>
        <p:spPr>
          <a:xfrm>
            <a:off x="170634" y="1837318"/>
            <a:ext cx="8802732" cy="1184362"/>
          </a:xfrm>
        </p:spPr>
        <p:txBody>
          <a:bodyPr>
            <a:normAutofit/>
          </a:bodyPr>
          <a:lstStyle/>
          <a:p>
            <a:r>
              <a:rPr lang="fr-FR" dirty="0">
                <a:solidFill>
                  <a:srgbClr val="000000"/>
                </a:solidFill>
              </a:rPr>
              <a:t>Dans l’analyse des données économiques du club, on peut distinguer </a:t>
            </a:r>
            <a:br>
              <a:rPr lang="fr-FR" dirty="0">
                <a:solidFill>
                  <a:srgbClr val="000000"/>
                </a:solidFill>
              </a:rPr>
            </a:br>
            <a:r>
              <a:rPr lang="fr-FR" dirty="0">
                <a:solidFill>
                  <a:srgbClr val="000000"/>
                </a:solidFill>
              </a:rPr>
              <a:t>5 « activités » structurantes (</a:t>
            </a:r>
            <a:r>
              <a:rPr lang="fr-FR" dirty="0">
                <a:solidFill>
                  <a:srgbClr val="0000FF"/>
                </a:solidFill>
              </a:rPr>
              <a:t>en bleu les recettes</a:t>
            </a:r>
            <a:r>
              <a:rPr lang="fr-FR" dirty="0">
                <a:solidFill>
                  <a:srgbClr val="000000"/>
                </a:solidFill>
              </a:rPr>
              <a:t>, </a:t>
            </a:r>
            <a:r>
              <a:rPr lang="fr-FR" dirty="0">
                <a:solidFill>
                  <a:srgbClr val="FF0000"/>
                </a:solidFill>
              </a:rPr>
              <a:t>en rouge les dépenses</a:t>
            </a:r>
            <a:r>
              <a:rPr lang="fr-FR" dirty="0">
                <a:solidFill>
                  <a:srgbClr val="000000"/>
                </a:solidFill>
              </a:rPr>
              <a:t>) </a:t>
            </a:r>
          </a:p>
        </p:txBody>
      </p:sp>
      <p:pic>
        <p:nvPicPr>
          <p:cNvPr id="3" name="Image 2">
            <a:extLst>
              <a:ext uri="{FF2B5EF4-FFF2-40B4-BE49-F238E27FC236}">
                <a16:creationId xmlns="" xmlns:a16="http://schemas.microsoft.com/office/drawing/2014/main" id="{A643EB85-EFE7-C2FB-3F28-F683FF0313CC}"/>
              </a:ext>
            </a:extLst>
          </p:cNvPr>
          <p:cNvPicPr>
            <a:picLocks noChangeAspect="1"/>
          </p:cNvPicPr>
          <p:nvPr/>
        </p:nvPicPr>
        <p:blipFill>
          <a:blip r:embed="rId2"/>
          <a:stretch>
            <a:fillRect/>
          </a:stretch>
        </p:blipFill>
        <p:spPr>
          <a:xfrm>
            <a:off x="331602" y="2586865"/>
            <a:ext cx="8480796" cy="3168476"/>
          </a:xfrm>
          <a:prstGeom prst="rect">
            <a:avLst/>
          </a:prstGeom>
        </p:spPr>
      </p:pic>
    </p:spTree>
    <p:extLst>
      <p:ext uri="{BB962C8B-B14F-4D97-AF65-F5344CB8AC3E}">
        <p14:creationId xmlns:p14="http://schemas.microsoft.com/office/powerpoint/2010/main" val="4228897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50381" y="1"/>
            <a:ext cx="7291784" cy="1516566"/>
          </a:xfrm>
        </p:spPr>
        <p:txBody>
          <a:bodyPr/>
          <a:lstStyle/>
          <a:p>
            <a:pPr>
              <a:lnSpc>
                <a:spcPct val="100000"/>
              </a:lnSpc>
            </a:pPr>
            <a:r>
              <a:rPr lang="fr-FR" sz="4800" dirty="0"/>
              <a:t>Un excédent de 1749 € grâce à l’Open</a:t>
            </a:r>
            <a:endParaRPr lang="fr-FR" sz="4000" dirty="0"/>
          </a:p>
        </p:txBody>
      </p:sp>
      <p:sp>
        <p:nvSpPr>
          <p:cNvPr id="6" name="Rectangle 5"/>
          <p:cNvSpPr/>
          <p:nvPr/>
        </p:nvSpPr>
        <p:spPr>
          <a:xfrm>
            <a:off x="395730" y="3510662"/>
            <a:ext cx="8201267" cy="633226"/>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rPr>
              <a:t>Open : 32 663€  / très important excédent de la buvette, ( 1 668 €) </a:t>
            </a:r>
          </a:p>
          <a:p>
            <a:pPr algn="ctr"/>
            <a:r>
              <a:rPr lang="fr-FR" dirty="0">
                <a:solidFill>
                  <a:schemeClr val="tx1"/>
                </a:solidFill>
              </a:rPr>
              <a:t>qui assure le résultat positif de l’année</a:t>
            </a:r>
          </a:p>
        </p:txBody>
      </p:sp>
      <p:sp>
        <p:nvSpPr>
          <p:cNvPr id="7" name="Rectangle 6"/>
          <p:cNvSpPr/>
          <p:nvPr/>
        </p:nvSpPr>
        <p:spPr>
          <a:xfrm>
            <a:off x="524148" y="4240019"/>
            <a:ext cx="8201267" cy="799788"/>
          </a:xfrm>
          <a:prstGeom prst="rect">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a:solidFill>
                  <a:schemeClr val="tx1"/>
                </a:solidFill>
              </a:rPr>
              <a:t>Cours : </a:t>
            </a:r>
            <a:r>
              <a:rPr lang="fr-FR" sz="1600" dirty="0" err="1">
                <a:solidFill>
                  <a:schemeClr val="tx1"/>
                </a:solidFill>
              </a:rPr>
              <a:t>rec</a:t>
            </a:r>
            <a:r>
              <a:rPr lang="fr-FR" sz="1600" dirty="0">
                <a:solidFill>
                  <a:schemeClr val="tx1"/>
                </a:solidFill>
              </a:rPr>
              <a:t> = 7149€   </a:t>
            </a:r>
            <a:r>
              <a:rPr lang="fr-FR" sz="1600" dirty="0" err="1">
                <a:solidFill>
                  <a:schemeClr val="tx1"/>
                </a:solidFill>
              </a:rPr>
              <a:t>dep</a:t>
            </a:r>
            <a:r>
              <a:rPr lang="fr-FR" sz="1600" dirty="0">
                <a:solidFill>
                  <a:schemeClr val="tx1"/>
                </a:solidFill>
              </a:rPr>
              <a:t> = 5930 €  plus de cours rémunérés (Florian, Simon)  </a:t>
            </a:r>
          </a:p>
          <a:p>
            <a:pPr algn="ctr"/>
            <a:r>
              <a:rPr lang="fr-FR" sz="1600" dirty="0">
                <a:solidFill>
                  <a:schemeClr val="tx1"/>
                </a:solidFill>
              </a:rPr>
              <a:t>mais l’intervention bénévole de Laurent (samedi + mardi) et Pierre compense le surcoût</a:t>
            </a:r>
          </a:p>
          <a:p>
            <a:pPr algn="ctr"/>
            <a:r>
              <a:rPr lang="fr-FR" sz="1600" dirty="0">
                <a:solidFill>
                  <a:schemeClr val="tx1"/>
                </a:solidFill>
              </a:rPr>
              <a:t>2850 € d’aides aux formations dont 500 € de don fléchés</a:t>
            </a:r>
          </a:p>
        </p:txBody>
      </p:sp>
      <p:sp>
        <p:nvSpPr>
          <p:cNvPr id="8" name="Rectangle 7"/>
          <p:cNvSpPr/>
          <p:nvPr/>
        </p:nvSpPr>
        <p:spPr>
          <a:xfrm>
            <a:off x="504445" y="2602386"/>
            <a:ext cx="8201267" cy="686803"/>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a:solidFill>
                  <a:schemeClr val="tx1"/>
                </a:solidFill>
              </a:rPr>
              <a:t>Licences &amp; </a:t>
            </a:r>
            <a:r>
              <a:rPr lang="fr-FR" sz="1600" dirty="0" err="1">
                <a:solidFill>
                  <a:schemeClr val="tx1"/>
                </a:solidFill>
              </a:rPr>
              <a:t>compét</a:t>
            </a:r>
            <a:r>
              <a:rPr lang="fr-FR" sz="1600" dirty="0">
                <a:solidFill>
                  <a:schemeClr val="tx1"/>
                </a:solidFill>
              </a:rPr>
              <a:t>. : licences à l’équilibre(4990 €) mais coûts des compétitions (3488 </a:t>
            </a:r>
            <a:r>
              <a:rPr lang="fr-FR" sz="1600" dirty="0" err="1">
                <a:solidFill>
                  <a:schemeClr val="tx1"/>
                </a:solidFill>
              </a:rPr>
              <a:t>dép</a:t>
            </a:r>
            <a:r>
              <a:rPr lang="fr-FR" sz="1600" dirty="0">
                <a:solidFill>
                  <a:schemeClr val="tx1"/>
                </a:solidFill>
              </a:rPr>
              <a:t> contre 1672 en recettes) :le déficit augmente avec le nombre d’équipes </a:t>
            </a:r>
          </a:p>
        </p:txBody>
      </p:sp>
      <p:sp>
        <p:nvSpPr>
          <p:cNvPr id="9" name="Rectangle 8"/>
          <p:cNvSpPr/>
          <p:nvPr/>
        </p:nvSpPr>
        <p:spPr>
          <a:xfrm>
            <a:off x="395729" y="1798475"/>
            <a:ext cx="8169670" cy="803911"/>
          </a:xfrm>
          <a:prstGeom prst="rect">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rPr>
              <a:t>Vie du club (+1112 €)  : investissements matériels + sweats-polos + communication ; valorisation du bénévolat à faire ; 1000€ FDVA et 2000 ANS</a:t>
            </a:r>
          </a:p>
        </p:txBody>
      </p:sp>
      <p:sp>
        <p:nvSpPr>
          <p:cNvPr id="12" name="Rectangle 11">
            <a:extLst>
              <a:ext uri="{FF2B5EF4-FFF2-40B4-BE49-F238E27FC236}">
                <a16:creationId xmlns="" xmlns:a16="http://schemas.microsoft.com/office/drawing/2014/main" id="{816A9688-1253-0A4E-900D-C026CDB6A5EE}"/>
              </a:ext>
            </a:extLst>
          </p:cNvPr>
          <p:cNvSpPr/>
          <p:nvPr/>
        </p:nvSpPr>
        <p:spPr>
          <a:xfrm>
            <a:off x="395729" y="5135938"/>
            <a:ext cx="8201267" cy="799788"/>
          </a:xfrm>
          <a:prstGeom prst="rect">
            <a:avLst/>
          </a:prstGeom>
          <a:solidFill>
            <a:srgbClr val="FF9AFF"/>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err="1">
                <a:solidFill>
                  <a:schemeClr val="tx1"/>
                </a:solidFill>
              </a:rPr>
              <a:t>Interv</a:t>
            </a:r>
            <a:r>
              <a:rPr lang="fr-FR" sz="1600" dirty="0">
                <a:solidFill>
                  <a:schemeClr val="tx1"/>
                </a:solidFill>
              </a:rPr>
              <a:t>. </a:t>
            </a:r>
            <a:r>
              <a:rPr lang="fr-FR" sz="1600" dirty="0" err="1">
                <a:solidFill>
                  <a:schemeClr val="tx1"/>
                </a:solidFill>
              </a:rPr>
              <a:t>Extér</a:t>
            </a:r>
            <a:r>
              <a:rPr lang="fr-FR" sz="1600" dirty="0">
                <a:solidFill>
                  <a:schemeClr val="tx1"/>
                </a:solidFill>
              </a:rPr>
              <a:t>. : à l’équilibre  à 18 000 € (cités éducatives : 7950 € ville d’Angers 5 000€ </a:t>
            </a:r>
            <a:r>
              <a:rPr lang="fr-FR" sz="1400" dirty="0">
                <a:solidFill>
                  <a:schemeClr val="tx1"/>
                </a:solidFill>
              </a:rPr>
              <a:t>SOCLOVA 2 000€  +partie ANS et FDVA )    </a:t>
            </a:r>
            <a:r>
              <a:rPr lang="fr-FR" sz="1600" dirty="0">
                <a:solidFill>
                  <a:schemeClr val="tx1"/>
                </a:solidFill>
              </a:rPr>
              <a:t>et Reliquat  pour fin 2026  = 3 789 €)</a:t>
            </a:r>
          </a:p>
        </p:txBody>
      </p:sp>
      <p:sp>
        <p:nvSpPr>
          <p:cNvPr id="5" name="Rectangle 4">
            <a:extLst>
              <a:ext uri="{FF2B5EF4-FFF2-40B4-BE49-F238E27FC236}">
                <a16:creationId xmlns="" xmlns:a16="http://schemas.microsoft.com/office/drawing/2014/main" id="{C3F13696-9E14-6ADB-912A-256172311FFE}"/>
              </a:ext>
            </a:extLst>
          </p:cNvPr>
          <p:cNvSpPr/>
          <p:nvPr/>
        </p:nvSpPr>
        <p:spPr>
          <a:xfrm>
            <a:off x="411528" y="5997584"/>
            <a:ext cx="8201267" cy="799788"/>
          </a:xfrm>
          <a:prstGeom prst="rect">
            <a:avLst/>
          </a:prstGeom>
          <a:solidFill>
            <a:srgbClr val="FFFF00"/>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a:solidFill>
                  <a:schemeClr val="tx1"/>
                </a:solidFill>
              </a:rPr>
              <a:t>Budget 2026/27 : 76400 en </a:t>
            </a:r>
            <a:r>
              <a:rPr lang="fr-FR" dirty="0" err="1">
                <a:solidFill>
                  <a:schemeClr val="tx1"/>
                </a:solidFill>
              </a:rPr>
              <a:t>dép</a:t>
            </a:r>
            <a:r>
              <a:rPr lang="fr-FR" dirty="0">
                <a:solidFill>
                  <a:schemeClr val="tx1"/>
                </a:solidFill>
              </a:rPr>
              <a:t> et 77500 en </a:t>
            </a:r>
            <a:r>
              <a:rPr lang="fr-FR" dirty="0" err="1">
                <a:solidFill>
                  <a:schemeClr val="tx1"/>
                </a:solidFill>
              </a:rPr>
              <a:t>rec</a:t>
            </a:r>
            <a:r>
              <a:rPr lang="fr-FR" dirty="0">
                <a:solidFill>
                  <a:schemeClr val="tx1"/>
                </a:solidFill>
              </a:rPr>
              <a:t> un léger  excédent grâce au futur 20</a:t>
            </a:r>
            <a:r>
              <a:rPr lang="fr-FR" baseline="30000" dirty="0">
                <a:solidFill>
                  <a:schemeClr val="tx1"/>
                </a:solidFill>
              </a:rPr>
              <a:t>e</a:t>
            </a:r>
            <a:r>
              <a:rPr lang="fr-FR" dirty="0">
                <a:solidFill>
                  <a:schemeClr val="tx1"/>
                </a:solidFill>
              </a:rPr>
              <a:t> OPEN  pour financer les   compétition et formations</a:t>
            </a:r>
          </a:p>
        </p:txBody>
      </p:sp>
    </p:spTree>
    <p:extLst>
      <p:ext uri="{BB962C8B-B14F-4D97-AF65-F5344CB8AC3E}">
        <p14:creationId xmlns:p14="http://schemas.microsoft.com/office/powerpoint/2010/main" val="2629849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46176" y="172123"/>
            <a:ext cx="6942199" cy="1425941"/>
          </a:xfrm>
        </p:spPr>
        <p:txBody>
          <a:bodyPr/>
          <a:lstStyle/>
          <a:p>
            <a:pPr>
              <a:lnSpc>
                <a:spcPct val="100000"/>
              </a:lnSpc>
            </a:pPr>
            <a:r>
              <a:rPr lang="fr-FR" sz="4400" dirty="0"/>
              <a:t>Poursuite des investissements</a:t>
            </a:r>
            <a:endParaRPr lang="fr-FR" sz="3600" dirty="0"/>
          </a:p>
        </p:txBody>
      </p:sp>
      <p:sp>
        <p:nvSpPr>
          <p:cNvPr id="13" name="Espace réservé du contenu 3">
            <a:extLst>
              <a:ext uri="{FF2B5EF4-FFF2-40B4-BE49-F238E27FC236}">
                <a16:creationId xmlns="" xmlns:a16="http://schemas.microsoft.com/office/drawing/2014/main" id="{3D70CB1D-3A53-F140-97AC-D1CD4CB01D6F}"/>
              </a:ext>
            </a:extLst>
          </p:cNvPr>
          <p:cNvSpPr txBox="1">
            <a:spLocks/>
          </p:cNvSpPr>
          <p:nvPr/>
        </p:nvSpPr>
        <p:spPr>
          <a:xfrm>
            <a:off x="4137102" y="1839951"/>
            <a:ext cx="4470185" cy="501804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8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4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4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a:buFont typeface="Wingdings" pitchFamily="2" charset="2"/>
              <a:buChar char="§"/>
            </a:pPr>
            <a:r>
              <a:rPr lang="fr-FR" sz="2400" dirty="0">
                <a:solidFill>
                  <a:srgbClr val="002060"/>
                </a:solidFill>
              </a:rPr>
              <a:t>Grâce à un don anonyme de 1300 € nous avons investi  au cours de l’année dernière </a:t>
            </a:r>
            <a:r>
              <a:rPr lang="fr-FR" sz="2000" dirty="0">
                <a:solidFill>
                  <a:srgbClr val="002060"/>
                </a:solidFill>
              </a:rPr>
              <a:t> </a:t>
            </a:r>
            <a:r>
              <a:rPr lang="fr-FR" sz="2400" dirty="0">
                <a:solidFill>
                  <a:srgbClr val="002060"/>
                </a:solidFill>
              </a:rPr>
              <a:t>: </a:t>
            </a:r>
          </a:p>
          <a:p>
            <a:pPr>
              <a:buFont typeface="Wingdings" pitchFamily="2" charset="2"/>
              <a:buChar char="§"/>
            </a:pPr>
            <a:r>
              <a:rPr lang="fr-FR" sz="2400" dirty="0">
                <a:solidFill>
                  <a:srgbClr val="002060"/>
                </a:solidFill>
              </a:rPr>
              <a:t>90 échiquiers FFE </a:t>
            </a:r>
          </a:p>
          <a:p>
            <a:pPr>
              <a:buFont typeface="Wingdings" pitchFamily="2" charset="2"/>
              <a:buChar char="§"/>
            </a:pPr>
            <a:r>
              <a:rPr lang="fr-FR" sz="2400" dirty="0">
                <a:solidFill>
                  <a:srgbClr val="002060"/>
                </a:solidFill>
              </a:rPr>
              <a:t>100 jeux en plastique plombés </a:t>
            </a:r>
          </a:p>
          <a:p>
            <a:pPr>
              <a:buFont typeface="Wingdings" pitchFamily="2" charset="2"/>
              <a:buChar char="§"/>
            </a:pPr>
            <a:r>
              <a:rPr lang="fr-FR" sz="2400" dirty="0">
                <a:solidFill>
                  <a:srgbClr val="002060"/>
                </a:solidFill>
              </a:rPr>
              <a:t>20 pendules LEAP noires</a:t>
            </a:r>
          </a:p>
        </p:txBody>
      </p:sp>
      <p:graphicFrame>
        <p:nvGraphicFramePr>
          <p:cNvPr id="3" name="Graphique 2">
            <a:extLst>
              <a:ext uri="{FF2B5EF4-FFF2-40B4-BE49-F238E27FC236}">
                <a16:creationId xmlns="" xmlns:a16="http://schemas.microsoft.com/office/drawing/2014/main" id="{9F42FC87-015C-446D-B6E5-380787F57189}"/>
              </a:ext>
            </a:extLst>
          </p:cNvPr>
          <p:cNvGraphicFramePr>
            <a:graphicFrameLocks/>
          </p:cNvGraphicFramePr>
          <p:nvPr>
            <p:extLst>
              <p:ext uri="{D42A27DB-BD31-4B8C-83A1-F6EECF244321}">
                <p14:modId xmlns:p14="http://schemas.microsoft.com/office/powerpoint/2010/main" val="286021597"/>
              </p:ext>
            </p:extLst>
          </p:nvPr>
        </p:nvGraphicFramePr>
        <p:xfrm>
          <a:off x="183416" y="1839951"/>
          <a:ext cx="3710158" cy="48459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86733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60256" y="-1"/>
            <a:ext cx="6526543" cy="1441525"/>
          </a:xfrm>
        </p:spPr>
        <p:txBody>
          <a:bodyPr/>
          <a:lstStyle/>
          <a:p>
            <a:pPr>
              <a:lnSpc>
                <a:spcPts val="5000"/>
              </a:lnSpc>
            </a:pPr>
            <a:r>
              <a:rPr lang="fr-FR" sz="4000" dirty="0"/>
              <a:t>Les autres aspects </a:t>
            </a:r>
            <a:br>
              <a:rPr lang="fr-FR" sz="4000" dirty="0"/>
            </a:br>
            <a:r>
              <a:rPr lang="fr-FR" sz="4000" dirty="0"/>
              <a:t>de la vie du club</a:t>
            </a:r>
          </a:p>
        </p:txBody>
      </p:sp>
      <p:sp>
        <p:nvSpPr>
          <p:cNvPr id="4" name="Espace réservé du contenu 3"/>
          <p:cNvSpPr>
            <a:spLocks noGrp="1"/>
          </p:cNvSpPr>
          <p:nvPr>
            <p:ph sz="quarter" idx="13"/>
          </p:nvPr>
        </p:nvSpPr>
        <p:spPr>
          <a:xfrm>
            <a:off x="365759" y="1792705"/>
            <a:ext cx="8599821" cy="5065295"/>
          </a:xfrm>
          <a:solidFill>
            <a:schemeClr val="bg1"/>
          </a:solidFill>
        </p:spPr>
        <p:txBody>
          <a:bodyPr>
            <a:noAutofit/>
          </a:bodyPr>
          <a:lstStyle/>
          <a:p>
            <a:r>
              <a:rPr lang="fr-FR" sz="2000" dirty="0">
                <a:solidFill>
                  <a:srgbClr val="000000"/>
                </a:solidFill>
              </a:rPr>
              <a:t>Le </a:t>
            </a:r>
            <a:r>
              <a:rPr lang="fr-FR" sz="2000" dirty="0" err="1">
                <a:solidFill>
                  <a:srgbClr val="000000"/>
                </a:solidFill>
              </a:rPr>
              <a:t>Kikémieu</a:t>
            </a:r>
            <a:r>
              <a:rPr lang="fr-FR" sz="2000" dirty="0">
                <a:solidFill>
                  <a:srgbClr val="000000"/>
                </a:solidFill>
              </a:rPr>
              <a:t> :</a:t>
            </a:r>
          </a:p>
          <a:p>
            <a:pPr lvl="1"/>
            <a:r>
              <a:rPr lang="fr-FR" dirty="0">
                <a:solidFill>
                  <a:schemeClr val="tx1">
                    <a:lumMod val="75000"/>
                    <a:lumOff val="25000"/>
                  </a:schemeClr>
                </a:solidFill>
              </a:rPr>
              <a:t>Au menu, des combinaisons, des finales, des études, et bien sûr des analyses de parties de GMI et des joueurs du club. L'idée est de créer une culture échiquéenne des ouvertures, des structures typiques, des grands joueurs.</a:t>
            </a:r>
          </a:p>
          <a:p>
            <a:pPr lvl="1"/>
            <a:r>
              <a:rPr lang="fr-FR" dirty="0">
                <a:solidFill>
                  <a:schemeClr val="tx1">
                    <a:lumMod val="75000"/>
                    <a:lumOff val="25000"/>
                  </a:schemeClr>
                </a:solidFill>
              </a:rPr>
              <a:t>Malgré une fréquentation en dents de scie, les apports des participants et la bonne humeur, rendent ce rdv toujours agréable. </a:t>
            </a:r>
          </a:p>
          <a:p>
            <a:pPr lvl="1"/>
            <a:r>
              <a:rPr lang="fr-FR" dirty="0">
                <a:solidFill>
                  <a:schemeClr val="tx1">
                    <a:lumMod val="75000"/>
                    <a:lumOff val="25000"/>
                  </a:schemeClr>
                </a:solidFill>
              </a:rPr>
              <a:t>José se propose de poursuivre l’animation qui se déroule au club, un vendredi soir tous les 15 jours de 20h à 22h/23h (</a:t>
            </a:r>
            <a:r>
              <a:rPr lang="fr-FR" dirty="0">
                <a:solidFill>
                  <a:schemeClr val="accent2"/>
                </a:solidFill>
              </a:rPr>
              <a:t>voir l’agenda sur le site</a:t>
            </a:r>
            <a:r>
              <a:rPr lang="fr-FR" dirty="0">
                <a:solidFill>
                  <a:schemeClr val="tx1">
                    <a:lumMod val="75000"/>
                    <a:lumOff val="25000"/>
                  </a:schemeClr>
                </a:solidFill>
              </a:rPr>
              <a:t>)</a:t>
            </a:r>
          </a:p>
          <a:p>
            <a:pPr lvl="2"/>
            <a:endParaRPr lang="fr-FR" sz="1600" dirty="0">
              <a:solidFill>
                <a:schemeClr val="tx1">
                  <a:lumMod val="75000"/>
                  <a:lumOff val="25000"/>
                </a:schemeClr>
              </a:solidFill>
            </a:endParaRPr>
          </a:p>
          <a:p>
            <a:r>
              <a:rPr lang="fr-FR" dirty="0">
                <a:solidFill>
                  <a:schemeClr val="tx1">
                    <a:lumMod val="75000"/>
                    <a:lumOff val="25000"/>
                  </a:schemeClr>
                </a:solidFill>
              </a:rPr>
              <a:t>Une participation réussie à Tout Angers Bouge le dimanche 1</a:t>
            </a:r>
            <a:r>
              <a:rPr lang="fr-FR" baseline="30000" dirty="0">
                <a:solidFill>
                  <a:schemeClr val="tx1">
                    <a:lumMod val="75000"/>
                    <a:lumOff val="25000"/>
                  </a:schemeClr>
                </a:solidFill>
              </a:rPr>
              <a:t>er</a:t>
            </a:r>
            <a:r>
              <a:rPr lang="fr-FR" dirty="0">
                <a:solidFill>
                  <a:schemeClr val="tx1">
                    <a:lumMod val="75000"/>
                    <a:lumOff val="25000"/>
                  </a:schemeClr>
                </a:solidFill>
              </a:rPr>
              <a:t> juin. </a:t>
            </a:r>
          </a:p>
          <a:p>
            <a:r>
              <a:rPr lang="fr-FR" dirty="0">
                <a:solidFill>
                  <a:schemeClr val="tx1">
                    <a:lumMod val="75000"/>
                    <a:lumOff val="25000"/>
                  </a:schemeClr>
                </a:solidFill>
              </a:rPr>
              <a:t>Participation aux Virades de l’Espoir (journée de lutte contre la mucoviscidose) le dimanche 27 septembre. </a:t>
            </a:r>
            <a:r>
              <a:rPr lang="fr-FR" dirty="0" smtClean="0">
                <a:solidFill>
                  <a:schemeClr val="tx1">
                    <a:lumMod val="75000"/>
                    <a:lumOff val="25000"/>
                  </a:schemeClr>
                </a:solidFill>
              </a:rPr>
              <a:t>Accueillir </a:t>
            </a:r>
            <a:r>
              <a:rPr lang="fr-FR" dirty="0">
                <a:solidFill>
                  <a:schemeClr val="tx1">
                    <a:lumMod val="75000"/>
                    <a:lumOff val="25000"/>
                  </a:schemeClr>
                </a:solidFill>
              </a:rPr>
              <a:t>plus de féminines: ½ tarif la 1ére année? Parrainage?</a:t>
            </a:r>
          </a:p>
          <a:p>
            <a:r>
              <a:rPr lang="fr-FR" dirty="0">
                <a:solidFill>
                  <a:schemeClr val="tx1">
                    <a:lumMod val="75000"/>
                    <a:lumOff val="25000"/>
                  </a:schemeClr>
                </a:solidFill>
              </a:rPr>
              <a:t>Partenariat avec CHESSBAR (par Vincent et Elisa)</a:t>
            </a:r>
          </a:p>
        </p:txBody>
      </p:sp>
    </p:spTree>
    <p:extLst>
      <p:ext uri="{BB962C8B-B14F-4D97-AF65-F5344CB8AC3E}">
        <p14:creationId xmlns:p14="http://schemas.microsoft.com/office/powerpoint/2010/main" val="4135676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 xmlns:a16="http://schemas.microsoft.com/office/drawing/2014/main" id="{4222BCB9-CC33-7449-B2A2-CC4FBB1C5753}"/>
              </a:ext>
            </a:extLst>
          </p:cNvPr>
          <p:cNvSpPr>
            <a:spLocks noGrp="1"/>
          </p:cNvSpPr>
          <p:nvPr>
            <p:ph sz="quarter" idx="13"/>
          </p:nvPr>
        </p:nvSpPr>
        <p:spPr>
          <a:xfrm>
            <a:off x="6590310" y="5968060"/>
            <a:ext cx="2450682" cy="908165"/>
          </a:xfrm>
        </p:spPr>
        <p:txBody>
          <a:bodyPr>
            <a:normAutofit lnSpcReduction="10000"/>
          </a:bodyPr>
          <a:lstStyle/>
          <a:p>
            <a:pPr marL="0" indent="0">
              <a:buNone/>
            </a:pPr>
            <a:r>
              <a:rPr lang="fr-FR" b="1" i="1" dirty="0"/>
              <a:t>Les bonnes volontés peuvent se faire connaître</a:t>
            </a:r>
          </a:p>
        </p:txBody>
      </p:sp>
      <p:grpSp>
        <p:nvGrpSpPr>
          <p:cNvPr id="49" name="Groupe 48">
            <a:extLst>
              <a:ext uri="{FF2B5EF4-FFF2-40B4-BE49-F238E27FC236}">
                <a16:creationId xmlns="" xmlns:a16="http://schemas.microsoft.com/office/drawing/2014/main" id="{313E37BB-53E0-05C6-D6CA-C8964A11C4B6}"/>
              </a:ext>
            </a:extLst>
          </p:cNvPr>
          <p:cNvGrpSpPr/>
          <p:nvPr/>
        </p:nvGrpSpPr>
        <p:grpSpPr>
          <a:xfrm>
            <a:off x="511323" y="3912380"/>
            <a:ext cx="1749053" cy="2083458"/>
            <a:chOff x="4930178" y="1161874"/>
            <a:chExt cx="1749053" cy="2180339"/>
          </a:xfrm>
        </p:grpSpPr>
        <p:pic>
          <p:nvPicPr>
            <p:cNvPr id="32" name="Image 31" descr="Une image contenant arbre, extérieur&#10;&#10;Description générée automatiquement">
              <a:extLst>
                <a:ext uri="{FF2B5EF4-FFF2-40B4-BE49-F238E27FC236}">
                  <a16:creationId xmlns="" xmlns:a16="http://schemas.microsoft.com/office/drawing/2014/main" id="{84C0087D-A362-16BB-AFA9-50CDC17450E8}"/>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32412" t="12976" r="22899" b="15859"/>
            <a:stretch/>
          </p:blipFill>
          <p:spPr>
            <a:xfrm rot="16200000">
              <a:off x="4991760" y="1365645"/>
              <a:ext cx="1601134" cy="1724298"/>
            </a:xfrm>
            <a:prstGeom prst="rect">
              <a:avLst/>
            </a:prstGeom>
          </p:spPr>
        </p:pic>
        <p:sp>
          <p:nvSpPr>
            <p:cNvPr id="30" name="Ellipse 29">
              <a:extLst>
                <a:ext uri="{FF2B5EF4-FFF2-40B4-BE49-F238E27FC236}">
                  <a16:creationId xmlns="" xmlns:a16="http://schemas.microsoft.com/office/drawing/2014/main" id="{F835CA02-3577-0BFA-8321-8E74EDC19BB0}"/>
                </a:ext>
              </a:extLst>
            </p:cNvPr>
            <p:cNvSpPr/>
            <p:nvPr/>
          </p:nvSpPr>
          <p:spPr>
            <a:xfrm>
              <a:off x="4954934" y="1161874"/>
              <a:ext cx="1724297" cy="2180339"/>
            </a:xfrm>
            <a:prstGeom prst="ellipse">
              <a:avLst/>
            </a:prstGeom>
            <a:noFill/>
            <a:ln w="444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40" name="Groupe 39">
            <a:extLst>
              <a:ext uri="{FF2B5EF4-FFF2-40B4-BE49-F238E27FC236}">
                <a16:creationId xmlns="" xmlns:a16="http://schemas.microsoft.com/office/drawing/2014/main" id="{5AA895AB-D406-3A73-26B2-B2D8D857A11B}"/>
              </a:ext>
            </a:extLst>
          </p:cNvPr>
          <p:cNvGrpSpPr/>
          <p:nvPr/>
        </p:nvGrpSpPr>
        <p:grpSpPr>
          <a:xfrm>
            <a:off x="6912420" y="663320"/>
            <a:ext cx="1783748" cy="2069075"/>
            <a:chOff x="639857" y="3448594"/>
            <a:chExt cx="1783748" cy="2180339"/>
          </a:xfrm>
        </p:grpSpPr>
        <p:pic>
          <p:nvPicPr>
            <p:cNvPr id="39" name="Image 38" descr="Une image contenant personne, mur, intérieur, homme&#10;&#10;Description générée automatiquement">
              <a:extLst>
                <a:ext uri="{FF2B5EF4-FFF2-40B4-BE49-F238E27FC236}">
                  <a16:creationId xmlns="" xmlns:a16="http://schemas.microsoft.com/office/drawing/2014/main" id="{196F246F-C5D4-ADA0-AAF0-0DE4A54C3A1A}"/>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32143" t="-3315" r="16897" b="46935"/>
            <a:stretch/>
          </p:blipFill>
          <p:spPr>
            <a:xfrm>
              <a:off x="715717" y="3623129"/>
              <a:ext cx="1624639" cy="1837145"/>
            </a:xfrm>
            <a:prstGeom prst="rect">
              <a:avLst/>
            </a:prstGeom>
          </p:spPr>
        </p:pic>
        <p:sp>
          <p:nvSpPr>
            <p:cNvPr id="37" name="Ellipse 36">
              <a:extLst>
                <a:ext uri="{FF2B5EF4-FFF2-40B4-BE49-F238E27FC236}">
                  <a16:creationId xmlns="" xmlns:a16="http://schemas.microsoft.com/office/drawing/2014/main" id="{B856768D-344D-A04B-56D1-8071AC8AF04E}"/>
                </a:ext>
              </a:extLst>
            </p:cNvPr>
            <p:cNvSpPr/>
            <p:nvPr/>
          </p:nvSpPr>
          <p:spPr>
            <a:xfrm>
              <a:off x="639857" y="3448594"/>
              <a:ext cx="1783748" cy="2180339"/>
            </a:xfrm>
            <a:prstGeom prst="ellipse">
              <a:avLst/>
            </a:prstGeom>
            <a:noFill/>
            <a:ln w="444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48" name="Groupe 47">
            <a:extLst>
              <a:ext uri="{FF2B5EF4-FFF2-40B4-BE49-F238E27FC236}">
                <a16:creationId xmlns="" xmlns:a16="http://schemas.microsoft.com/office/drawing/2014/main" id="{B7DC0083-51AA-F82D-23FA-47D09CE5DAAA}"/>
              </a:ext>
            </a:extLst>
          </p:cNvPr>
          <p:cNvGrpSpPr/>
          <p:nvPr/>
        </p:nvGrpSpPr>
        <p:grpSpPr>
          <a:xfrm>
            <a:off x="4863088" y="663320"/>
            <a:ext cx="1724297" cy="2062505"/>
            <a:chOff x="4268672" y="2995579"/>
            <a:chExt cx="1724297" cy="2180339"/>
          </a:xfrm>
        </p:grpSpPr>
        <p:pic>
          <p:nvPicPr>
            <p:cNvPr id="47" name="Image 46" descr="Une image contenant texte, personne, intérieur, groupe&#10;&#10;Description générée automatiquement">
              <a:extLst>
                <a:ext uri="{FF2B5EF4-FFF2-40B4-BE49-F238E27FC236}">
                  <a16:creationId xmlns="" xmlns:a16="http://schemas.microsoft.com/office/drawing/2014/main" id="{32F5A60D-1FA3-B7B9-F91C-94822DFA0496}"/>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52710" t="20304" r="37650" b="64889"/>
            <a:stretch/>
          </p:blipFill>
          <p:spPr>
            <a:xfrm>
              <a:off x="4350102" y="3113413"/>
              <a:ext cx="1642867" cy="1892599"/>
            </a:xfrm>
            <a:prstGeom prst="rect">
              <a:avLst/>
            </a:prstGeom>
          </p:spPr>
        </p:pic>
        <p:sp>
          <p:nvSpPr>
            <p:cNvPr id="44" name="Ellipse 43">
              <a:extLst>
                <a:ext uri="{FF2B5EF4-FFF2-40B4-BE49-F238E27FC236}">
                  <a16:creationId xmlns="" xmlns:a16="http://schemas.microsoft.com/office/drawing/2014/main" id="{14955B07-AB4E-CCD2-2E72-316FB1963392}"/>
                </a:ext>
              </a:extLst>
            </p:cNvPr>
            <p:cNvSpPr/>
            <p:nvPr/>
          </p:nvSpPr>
          <p:spPr>
            <a:xfrm>
              <a:off x="4268672" y="2995579"/>
              <a:ext cx="1724297" cy="2180339"/>
            </a:xfrm>
            <a:prstGeom prst="ellipse">
              <a:avLst/>
            </a:prstGeom>
            <a:noFill/>
            <a:ln w="508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52" name="Groupe 51">
            <a:extLst>
              <a:ext uri="{FF2B5EF4-FFF2-40B4-BE49-F238E27FC236}">
                <a16:creationId xmlns="" xmlns:a16="http://schemas.microsoft.com/office/drawing/2014/main" id="{ABF27B67-9E71-3031-E450-81ABA432B3E8}"/>
              </a:ext>
            </a:extLst>
          </p:cNvPr>
          <p:cNvGrpSpPr/>
          <p:nvPr/>
        </p:nvGrpSpPr>
        <p:grpSpPr>
          <a:xfrm>
            <a:off x="2815569" y="3912380"/>
            <a:ext cx="1724297" cy="1942129"/>
            <a:chOff x="4555388" y="3777447"/>
            <a:chExt cx="1724297" cy="2180339"/>
          </a:xfrm>
        </p:grpSpPr>
        <p:pic>
          <p:nvPicPr>
            <p:cNvPr id="51" name="Image 50">
              <a:extLst>
                <a:ext uri="{FF2B5EF4-FFF2-40B4-BE49-F238E27FC236}">
                  <a16:creationId xmlns="" xmlns:a16="http://schemas.microsoft.com/office/drawing/2014/main" id="{DDD4DA35-D816-F403-E340-7A2D9DD92951}"/>
                </a:ext>
              </a:extLst>
            </p:cNvPr>
            <p:cNvPicPr>
              <a:picLocks noChangeAspect="1"/>
            </p:cNvPicPr>
            <p:nvPr/>
          </p:nvPicPr>
          <p:blipFill rotWithShape="1">
            <a:blip r:embed="rId5"/>
            <a:srcRect l="5926" t="-1" r="19539" b="10485"/>
            <a:stretch/>
          </p:blipFill>
          <p:spPr>
            <a:xfrm>
              <a:off x="4661438" y="4046604"/>
              <a:ext cx="1461361" cy="1755093"/>
            </a:xfrm>
            <a:prstGeom prst="rect">
              <a:avLst/>
            </a:prstGeom>
            <a:effectLst>
              <a:softEdge rad="0"/>
            </a:effectLst>
          </p:spPr>
        </p:pic>
        <p:sp>
          <p:nvSpPr>
            <p:cNvPr id="50" name="Ellipse 49">
              <a:extLst>
                <a:ext uri="{FF2B5EF4-FFF2-40B4-BE49-F238E27FC236}">
                  <a16:creationId xmlns="" xmlns:a16="http://schemas.microsoft.com/office/drawing/2014/main" id="{053AED10-164B-1DBF-FD8F-382B6D66A8C2}"/>
                </a:ext>
              </a:extLst>
            </p:cNvPr>
            <p:cNvSpPr/>
            <p:nvPr/>
          </p:nvSpPr>
          <p:spPr>
            <a:xfrm>
              <a:off x="4555388" y="3777447"/>
              <a:ext cx="1724297" cy="2180339"/>
            </a:xfrm>
            <a:prstGeom prst="ellipse">
              <a:avLst/>
            </a:prstGeom>
            <a:noFill/>
            <a:ln w="444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8" name="Rectangle 57">
            <a:extLst>
              <a:ext uri="{FF2B5EF4-FFF2-40B4-BE49-F238E27FC236}">
                <a16:creationId xmlns="" xmlns:a16="http://schemas.microsoft.com/office/drawing/2014/main" id="{863F8DC3-BC61-5959-A9EE-AD00E8EC518B}"/>
              </a:ext>
            </a:extLst>
          </p:cNvPr>
          <p:cNvSpPr/>
          <p:nvPr/>
        </p:nvSpPr>
        <p:spPr>
          <a:xfrm>
            <a:off x="4957154" y="2471012"/>
            <a:ext cx="1461361" cy="4778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rPr>
              <a:t>BERNARD</a:t>
            </a:r>
          </a:p>
        </p:txBody>
      </p:sp>
      <p:sp>
        <p:nvSpPr>
          <p:cNvPr id="59" name="Rectangle 58">
            <a:extLst>
              <a:ext uri="{FF2B5EF4-FFF2-40B4-BE49-F238E27FC236}">
                <a16:creationId xmlns="" xmlns:a16="http://schemas.microsoft.com/office/drawing/2014/main" id="{3C118512-0100-50F5-2A75-88FEF9100B90}"/>
              </a:ext>
            </a:extLst>
          </p:cNvPr>
          <p:cNvSpPr/>
          <p:nvPr/>
        </p:nvSpPr>
        <p:spPr>
          <a:xfrm>
            <a:off x="6482276" y="2907334"/>
            <a:ext cx="2450682" cy="908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2"/>
                </a:solidFill>
              </a:rPr>
              <a:t>Directeur technique,</a:t>
            </a:r>
          </a:p>
          <a:p>
            <a:pPr algn="ctr"/>
            <a:r>
              <a:rPr lang="fr-FR" dirty="0">
                <a:solidFill>
                  <a:schemeClr val="tx2"/>
                </a:solidFill>
              </a:rPr>
              <a:t>Responsable formation et équipes</a:t>
            </a:r>
          </a:p>
        </p:txBody>
      </p:sp>
      <p:sp>
        <p:nvSpPr>
          <p:cNvPr id="60" name="Rectangle 59">
            <a:extLst>
              <a:ext uri="{FF2B5EF4-FFF2-40B4-BE49-F238E27FC236}">
                <a16:creationId xmlns="" xmlns:a16="http://schemas.microsoft.com/office/drawing/2014/main" id="{85316740-CEF8-5EA6-62AD-E6B4C8810543}"/>
              </a:ext>
            </a:extLst>
          </p:cNvPr>
          <p:cNvSpPr/>
          <p:nvPr/>
        </p:nvSpPr>
        <p:spPr>
          <a:xfrm>
            <a:off x="6938631" y="2504718"/>
            <a:ext cx="1461361" cy="4778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rPr>
              <a:t>LAURENT</a:t>
            </a:r>
          </a:p>
        </p:txBody>
      </p:sp>
      <p:sp>
        <p:nvSpPr>
          <p:cNvPr id="61" name="Rectangle 60">
            <a:extLst>
              <a:ext uri="{FF2B5EF4-FFF2-40B4-BE49-F238E27FC236}">
                <a16:creationId xmlns="" xmlns:a16="http://schemas.microsoft.com/office/drawing/2014/main" id="{65551265-453E-6D1A-3A71-24D3C15848D5}"/>
              </a:ext>
            </a:extLst>
          </p:cNvPr>
          <p:cNvSpPr/>
          <p:nvPr/>
        </p:nvSpPr>
        <p:spPr>
          <a:xfrm>
            <a:off x="18187" y="5854509"/>
            <a:ext cx="2667075" cy="9462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2"/>
                </a:solidFill>
              </a:rPr>
              <a:t>Animateur </a:t>
            </a:r>
            <a:r>
              <a:rPr lang="fr-FR" dirty="0" err="1">
                <a:solidFill>
                  <a:schemeClr val="tx2"/>
                </a:solidFill>
              </a:rPr>
              <a:t>Kikémieu</a:t>
            </a:r>
            <a:r>
              <a:rPr lang="fr-FR" dirty="0">
                <a:solidFill>
                  <a:schemeClr val="tx2"/>
                </a:solidFill>
              </a:rPr>
              <a:t>, </a:t>
            </a:r>
          </a:p>
          <a:p>
            <a:pPr algn="ctr"/>
            <a:r>
              <a:rPr lang="fr-FR" dirty="0">
                <a:solidFill>
                  <a:schemeClr val="tx2"/>
                </a:solidFill>
              </a:rPr>
              <a:t>Capitaine </a:t>
            </a:r>
            <a:r>
              <a:rPr lang="fr-FR" dirty="0" smtClean="0">
                <a:solidFill>
                  <a:schemeClr val="tx2"/>
                </a:solidFill>
              </a:rPr>
              <a:t>N2 </a:t>
            </a:r>
            <a:r>
              <a:rPr lang="fr-FR" dirty="0">
                <a:solidFill>
                  <a:schemeClr val="tx2"/>
                </a:solidFill>
              </a:rPr>
              <a:t>+ Coupes</a:t>
            </a:r>
          </a:p>
        </p:txBody>
      </p:sp>
      <p:sp>
        <p:nvSpPr>
          <p:cNvPr id="62" name="Rectangle 61">
            <a:extLst>
              <a:ext uri="{FF2B5EF4-FFF2-40B4-BE49-F238E27FC236}">
                <a16:creationId xmlns="" xmlns:a16="http://schemas.microsoft.com/office/drawing/2014/main" id="{400F0E11-2A7C-1428-0B9B-B0EFAB0C1B80}"/>
              </a:ext>
            </a:extLst>
          </p:cNvPr>
          <p:cNvSpPr/>
          <p:nvPr/>
        </p:nvSpPr>
        <p:spPr>
          <a:xfrm>
            <a:off x="648706" y="5615580"/>
            <a:ext cx="1461361" cy="4778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rPr>
              <a:t>JOSÉ</a:t>
            </a:r>
          </a:p>
        </p:txBody>
      </p:sp>
      <p:sp>
        <p:nvSpPr>
          <p:cNvPr id="63" name="Rectangle 62">
            <a:extLst>
              <a:ext uri="{FF2B5EF4-FFF2-40B4-BE49-F238E27FC236}">
                <a16:creationId xmlns="" xmlns:a16="http://schemas.microsoft.com/office/drawing/2014/main" id="{148B6E01-5BDB-02DE-E8D3-0A8940D0286A}"/>
              </a:ext>
            </a:extLst>
          </p:cNvPr>
          <p:cNvSpPr/>
          <p:nvPr/>
        </p:nvSpPr>
        <p:spPr>
          <a:xfrm>
            <a:off x="2447486" y="5949835"/>
            <a:ext cx="2450682" cy="908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2"/>
                </a:solidFill>
              </a:rPr>
              <a:t>Formateur intra </a:t>
            </a:r>
            <a:br>
              <a:rPr lang="fr-FR" dirty="0">
                <a:solidFill>
                  <a:schemeClr val="tx2"/>
                </a:solidFill>
              </a:rPr>
            </a:br>
            <a:r>
              <a:rPr lang="fr-FR" dirty="0">
                <a:solidFill>
                  <a:schemeClr val="tx2"/>
                </a:solidFill>
              </a:rPr>
              <a:t>et extra club</a:t>
            </a:r>
          </a:p>
          <a:p>
            <a:pPr algn="ctr"/>
            <a:r>
              <a:rPr lang="fr-FR" dirty="0">
                <a:solidFill>
                  <a:schemeClr val="tx2"/>
                </a:solidFill>
              </a:rPr>
              <a:t>Relation Université</a:t>
            </a:r>
          </a:p>
        </p:txBody>
      </p:sp>
      <p:sp>
        <p:nvSpPr>
          <p:cNvPr id="64" name="Rectangle 63">
            <a:extLst>
              <a:ext uri="{FF2B5EF4-FFF2-40B4-BE49-F238E27FC236}">
                <a16:creationId xmlns="" xmlns:a16="http://schemas.microsoft.com/office/drawing/2014/main" id="{AEE9A808-EECC-256B-0047-39B6AF8A17DD}"/>
              </a:ext>
            </a:extLst>
          </p:cNvPr>
          <p:cNvSpPr/>
          <p:nvPr/>
        </p:nvSpPr>
        <p:spPr>
          <a:xfrm>
            <a:off x="2903841" y="5601619"/>
            <a:ext cx="1461361" cy="4778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rPr>
              <a:t>FLORIAN</a:t>
            </a:r>
          </a:p>
        </p:txBody>
      </p:sp>
      <p:sp>
        <p:nvSpPr>
          <p:cNvPr id="67" name="Rectangle 66">
            <a:extLst>
              <a:ext uri="{FF2B5EF4-FFF2-40B4-BE49-F238E27FC236}">
                <a16:creationId xmlns="" xmlns:a16="http://schemas.microsoft.com/office/drawing/2014/main" id="{A450B66B-7D50-7F9A-BE2F-9ACB98F09ADB}"/>
              </a:ext>
            </a:extLst>
          </p:cNvPr>
          <p:cNvSpPr/>
          <p:nvPr/>
        </p:nvSpPr>
        <p:spPr>
          <a:xfrm>
            <a:off x="6587385" y="4033826"/>
            <a:ext cx="1898607" cy="19342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rPr>
              <a:t>+ </a:t>
            </a:r>
          </a:p>
          <a:p>
            <a:pPr algn="ctr"/>
            <a:r>
              <a:rPr lang="fr-FR" b="1" dirty="0">
                <a:solidFill>
                  <a:schemeClr val="tx2"/>
                </a:solidFill>
              </a:rPr>
              <a:t>Mathias</a:t>
            </a:r>
          </a:p>
          <a:p>
            <a:pPr algn="ctr"/>
            <a:r>
              <a:rPr lang="fr-FR" b="1" dirty="0">
                <a:solidFill>
                  <a:schemeClr val="tx2"/>
                </a:solidFill>
              </a:rPr>
              <a:t>François</a:t>
            </a:r>
          </a:p>
          <a:p>
            <a:pPr algn="ctr"/>
            <a:r>
              <a:rPr lang="fr-FR" b="1" dirty="0">
                <a:solidFill>
                  <a:schemeClr val="tx2"/>
                </a:solidFill>
              </a:rPr>
              <a:t>Bertrand</a:t>
            </a:r>
          </a:p>
          <a:p>
            <a:pPr algn="ctr"/>
            <a:r>
              <a:rPr lang="fr-FR" b="1" dirty="0">
                <a:solidFill>
                  <a:schemeClr val="tx2"/>
                </a:solidFill>
              </a:rPr>
              <a:t>Christophe</a:t>
            </a:r>
          </a:p>
          <a:p>
            <a:pPr algn="ctr"/>
            <a:r>
              <a:rPr lang="fr-FR" b="1" dirty="0">
                <a:solidFill>
                  <a:schemeClr val="tx2"/>
                </a:solidFill>
              </a:rPr>
              <a:t>Thibault</a:t>
            </a:r>
          </a:p>
          <a:p>
            <a:pPr algn="ctr"/>
            <a:r>
              <a:rPr lang="fr-FR" b="1" dirty="0" smtClean="0">
                <a:solidFill>
                  <a:schemeClr val="tx2"/>
                </a:solidFill>
              </a:rPr>
              <a:t>Philippe</a:t>
            </a:r>
          </a:p>
          <a:p>
            <a:pPr algn="ctr"/>
            <a:r>
              <a:rPr lang="fr-FR" b="1" dirty="0" smtClean="0">
                <a:solidFill>
                  <a:schemeClr val="tx2"/>
                </a:solidFill>
              </a:rPr>
              <a:t>Elisa Ephrem</a:t>
            </a:r>
            <a:endParaRPr lang="fr-FR" b="1" dirty="0">
              <a:solidFill>
                <a:schemeClr val="tx2"/>
              </a:solidFill>
            </a:endParaRPr>
          </a:p>
          <a:p>
            <a:pPr algn="ctr"/>
            <a:r>
              <a:rPr lang="fr-FR" b="1" dirty="0" err="1">
                <a:solidFill>
                  <a:schemeClr val="tx2"/>
                </a:solidFill>
              </a:rPr>
              <a:t>Vincent,etc</a:t>
            </a:r>
            <a:r>
              <a:rPr lang="fr-FR" b="1" dirty="0">
                <a:solidFill>
                  <a:schemeClr val="tx2"/>
                </a:solidFill>
              </a:rPr>
              <a:t> …</a:t>
            </a:r>
          </a:p>
          <a:p>
            <a:pPr algn="ctr"/>
            <a:endParaRPr lang="fr-FR" b="1" dirty="0">
              <a:solidFill>
                <a:schemeClr val="tx2"/>
              </a:solidFill>
            </a:endParaRPr>
          </a:p>
        </p:txBody>
      </p:sp>
      <p:sp>
        <p:nvSpPr>
          <p:cNvPr id="3" name="Rectangle 2">
            <a:extLst>
              <a:ext uri="{FF2B5EF4-FFF2-40B4-BE49-F238E27FC236}">
                <a16:creationId xmlns="" xmlns:a16="http://schemas.microsoft.com/office/drawing/2014/main" id="{04DC01B0-1859-B5BC-4478-0ECA6BF4BF90}"/>
              </a:ext>
            </a:extLst>
          </p:cNvPr>
          <p:cNvSpPr/>
          <p:nvPr/>
        </p:nvSpPr>
        <p:spPr>
          <a:xfrm>
            <a:off x="-14586" y="66016"/>
            <a:ext cx="1784734" cy="2398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4" name="Groupe 23">
            <a:extLst>
              <a:ext uri="{FF2B5EF4-FFF2-40B4-BE49-F238E27FC236}">
                <a16:creationId xmlns="" xmlns:a16="http://schemas.microsoft.com/office/drawing/2014/main" id="{815F81FA-208D-74D3-964F-3652BAED13A4}"/>
              </a:ext>
            </a:extLst>
          </p:cNvPr>
          <p:cNvGrpSpPr/>
          <p:nvPr/>
        </p:nvGrpSpPr>
        <p:grpSpPr>
          <a:xfrm>
            <a:off x="2768781" y="723398"/>
            <a:ext cx="1724297" cy="2037806"/>
            <a:chOff x="496388" y="1739804"/>
            <a:chExt cx="1724297" cy="2180339"/>
          </a:xfrm>
        </p:grpSpPr>
        <p:pic>
          <p:nvPicPr>
            <p:cNvPr id="5" name="Image 4" descr="Une image contenant personne, homme&#10;&#10;Description générée automatiquement">
              <a:extLst>
                <a:ext uri="{FF2B5EF4-FFF2-40B4-BE49-F238E27FC236}">
                  <a16:creationId xmlns="" xmlns:a16="http://schemas.microsoft.com/office/drawing/2014/main" id="{E93CDC96-21AC-67D4-1DD9-4D6C47CB39FC}"/>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l="6036" t="2068" r="14160" b="12386"/>
            <a:stretch/>
          </p:blipFill>
          <p:spPr>
            <a:xfrm>
              <a:off x="744581" y="1882337"/>
              <a:ext cx="1223135" cy="1748201"/>
            </a:xfrm>
            <a:prstGeom prst="rect">
              <a:avLst/>
            </a:prstGeom>
          </p:spPr>
        </p:pic>
        <p:sp>
          <p:nvSpPr>
            <p:cNvPr id="7" name="Ellipse 6">
              <a:extLst>
                <a:ext uri="{FF2B5EF4-FFF2-40B4-BE49-F238E27FC236}">
                  <a16:creationId xmlns="" xmlns:a16="http://schemas.microsoft.com/office/drawing/2014/main" id="{F14B5FAC-6224-2B1B-7A2B-9C437C38BAB8}"/>
                </a:ext>
              </a:extLst>
            </p:cNvPr>
            <p:cNvSpPr/>
            <p:nvPr/>
          </p:nvSpPr>
          <p:spPr>
            <a:xfrm>
              <a:off x="496388" y="1739804"/>
              <a:ext cx="1724297" cy="2180339"/>
            </a:xfrm>
            <a:prstGeom prst="ellipse">
              <a:avLst/>
            </a:prstGeom>
            <a:noFill/>
            <a:ln w="444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 name="Rectangle 3">
            <a:extLst>
              <a:ext uri="{FF2B5EF4-FFF2-40B4-BE49-F238E27FC236}">
                <a16:creationId xmlns="" xmlns:a16="http://schemas.microsoft.com/office/drawing/2014/main" id="{8DFE5695-412F-8AE5-70AD-B8E077DDB0AB}"/>
              </a:ext>
            </a:extLst>
          </p:cNvPr>
          <p:cNvSpPr/>
          <p:nvPr/>
        </p:nvSpPr>
        <p:spPr>
          <a:xfrm>
            <a:off x="4461738" y="5930205"/>
            <a:ext cx="2450682" cy="908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2"/>
                </a:solidFill>
              </a:rPr>
              <a:t>Formateur intra </a:t>
            </a:r>
            <a:br>
              <a:rPr lang="fr-FR" dirty="0">
                <a:solidFill>
                  <a:schemeClr val="tx2"/>
                </a:solidFill>
              </a:rPr>
            </a:br>
            <a:r>
              <a:rPr lang="fr-FR" dirty="0">
                <a:solidFill>
                  <a:schemeClr val="tx2"/>
                </a:solidFill>
              </a:rPr>
              <a:t>et extra club</a:t>
            </a:r>
          </a:p>
        </p:txBody>
      </p:sp>
      <p:grpSp>
        <p:nvGrpSpPr>
          <p:cNvPr id="45" name="Groupe 44">
            <a:extLst>
              <a:ext uri="{FF2B5EF4-FFF2-40B4-BE49-F238E27FC236}">
                <a16:creationId xmlns="" xmlns:a16="http://schemas.microsoft.com/office/drawing/2014/main" id="{E658055A-EDA5-9612-463D-958731F0493C}"/>
              </a:ext>
            </a:extLst>
          </p:cNvPr>
          <p:cNvGrpSpPr/>
          <p:nvPr/>
        </p:nvGrpSpPr>
        <p:grpSpPr>
          <a:xfrm>
            <a:off x="808455" y="723398"/>
            <a:ext cx="1724297" cy="2082334"/>
            <a:chOff x="3487853" y="3837023"/>
            <a:chExt cx="1724297" cy="2180339"/>
          </a:xfrm>
        </p:grpSpPr>
        <p:pic>
          <p:nvPicPr>
            <p:cNvPr id="43" name="Image 42" descr="Une image contenant personne&#10;&#10;Description générée automatiquement">
              <a:extLst>
                <a:ext uri="{FF2B5EF4-FFF2-40B4-BE49-F238E27FC236}">
                  <a16:creationId xmlns="" xmlns:a16="http://schemas.microsoft.com/office/drawing/2014/main" id="{5D65FBB7-CE63-BEC6-85BF-DE13BB2C9E48}"/>
                </a:ext>
              </a:extLst>
            </p:cNvPr>
            <p:cNvPicPr>
              <a:picLocks noChangeAspect="1"/>
            </p:cNvPicPr>
            <p:nvPr/>
          </p:nvPicPr>
          <p:blipFill rotWithShape="1">
            <a:blip r:embed="rId7" cstate="email">
              <a:extLst>
                <a:ext uri="{28A0092B-C50C-407E-A947-70E740481C1C}">
                  <a14:useLocalDpi xmlns:a14="http://schemas.microsoft.com/office/drawing/2010/main" val="0"/>
                </a:ext>
              </a:extLst>
            </a:blip>
            <a:srcRect l="4162" t="6334" r="8326" b="6248"/>
            <a:stretch/>
          </p:blipFill>
          <p:spPr>
            <a:xfrm rot="5400000">
              <a:off x="3508978" y="4271094"/>
              <a:ext cx="1690548" cy="1266542"/>
            </a:xfrm>
            <a:prstGeom prst="rect">
              <a:avLst/>
            </a:prstGeom>
          </p:spPr>
        </p:pic>
        <p:sp>
          <p:nvSpPr>
            <p:cNvPr id="41" name="Ellipse 40">
              <a:extLst>
                <a:ext uri="{FF2B5EF4-FFF2-40B4-BE49-F238E27FC236}">
                  <a16:creationId xmlns="" xmlns:a16="http://schemas.microsoft.com/office/drawing/2014/main" id="{297351EE-E0F0-15CC-D453-C80E79C49D10}"/>
                </a:ext>
              </a:extLst>
            </p:cNvPr>
            <p:cNvSpPr/>
            <p:nvPr/>
          </p:nvSpPr>
          <p:spPr>
            <a:xfrm>
              <a:off x="3487853" y="3837023"/>
              <a:ext cx="1724297" cy="2180339"/>
            </a:xfrm>
            <a:prstGeom prst="ellipse">
              <a:avLst/>
            </a:prstGeom>
            <a:noFill/>
            <a:ln w="444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3" name="Rectangle 52">
            <a:extLst>
              <a:ext uri="{FF2B5EF4-FFF2-40B4-BE49-F238E27FC236}">
                <a16:creationId xmlns="" xmlns:a16="http://schemas.microsoft.com/office/drawing/2014/main" id="{08DCACDB-0723-F074-12C5-F7E053FA2BB6}"/>
              </a:ext>
            </a:extLst>
          </p:cNvPr>
          <p:cNvSpPr/>
          <p:nvPr/>
        </p:nvSpPr>
        <p:spPr>
          <a:xfrm>
            <a:off x="3007060" y="2455697"/>
            <a:ext cx="1323327" cy="4778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rPr>
              <a:t>MICHEL</a:t>
            </a:r>
          </a:p>
        </p:txBody>
      </p:sp>
      <p:sp>
        <p:nvSpPr>
          <p:cNvPr id="54" name="Rectangle 53">
            <a:extLst>
              <a:ext uri="{FF2B5EF4-FFF2-40B4-BE49-F238E27FC236}">
                <a16:creationId xmlns="" xmlns:a16="http://schemas.microsoft.com/office/drawing/2014/main" id="{10C0A5F4-5497-A861-B74A-C8DC97A8C70A}"/>
              </a:ext>
            </a:extLst>
          </p:cNvPr>
          <p:cNvSpPr/>
          <p:nvPr/>
        </p:nvSpPr>
        <p:spPr>
          <a:xfrm>
            <a:off x="906025" y="2452410"/>
            <a:ext cx="1323327" cy="4778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rPr>
              <a:t>PIERRE</a:t>
            </a:r>
          </a:p>
        </p:txBody>
      </p:sp>
      <p:sp>
        <p:nvSpPr>
          <p:cNvPr id="2" name="Titre 1"/>
          <p:cNvSpPr>
            <a:spLocks noGrp="1"/>
          </p:cNvSpPr>
          <p:nvPr>
            <p:ph type="title"/>
          </p:nvPr>
        </p:nvSpPr>
        <p:spPr>
          <a:xfrm>
            <a:off x="415001" y="16873"/>
            <a:ext cx="7673590" cy="769148"/>
          </a:xfrm>
        </p:spPr>
        <p:txBody>
          <a:bodyPr/>
          <a:lstStyle/>
          <a:p>
            <a:r>
              <a:rPr lang="fr-FR" sz="4000" dirty="0"/>
              <a:t>Organigramme pour 2026/2027</a:t>
            </a:r>
            <a:endParaRPr lang="fr-FR" sz="3200" dirty="0"/>
          </a:p>
        </p:txBody>
      </p:sp>
      <p:sp>
        <p:nvSpPr>
          <p:cNvPr id="55" name="Rectangle 54">
            <a:extLst>
              <a:ext uri="{FF2B5EF4-FFF2-40B4-BE49-F238E27FC236}">
                <a16:creationId xmlns="" xmlns:a16="http://schemas.microsoft.com/office/drawing/2014/main" id="{65DAAE0D-E62B-AF78-1BD8-C81EE8AAA1EA}"/>
              </a:ext>
            </a:extLst>
          </p:cNvPr>
          <p:cNvSpPr/>
          <p:nvPr/>
        </p:nvSpPr>
        <p:spPr>
          <a:xfrm>
            <a:off x="293168" y="2863862"/>
            <a:ext cx="2759119" cy="1048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2"/>
                </a:solidFill>
              </a:rPr>
              <a:t>Président, </a:t>
            </a:r>
            <a:br>
              <a:rPr lang="fr-FR" dirty="0">
                <a:solidFill>
                  <a:schemeClr val="tx2"/>
                </a:solidFill>
              </a:rPr>
            </a:br>
            <a:r>
              <a:rPr lang="fr-FR" dirty="0">
                <a:solidFill>
                  <a:schemeClr val="tx2"/>
                </a:solidFill>
              </a:rPr>
              <a:t>vie du club, accueil, animateur écoles &amp; prison</a:t>
            </a:r>
          </a:p>
        </p:txBody>
      </p:sp>
      <p:sp>
        <p:nvSpPr>
          <p:cNvPr id="56" name="Rectangle 55">
            <a:extLst>
              <a:ext uri="{FF2B5EF4-FFF2-40B4-BE49-F238E27FC236}">
                <a16:creationId xmlns="" xmlns:a16="http://schemas.microsoft.com/office/drawing/2014/main" id="{088A2F71-64B6-69E3-91CD-1391BD20FF95}"/>
              </a:ext>
            </a:extLst>
          </p:cNvPr>
          <p:cNvSpPr/>
          <p:nvPr/>
        </p:nvSpPr>
        <p:spPr>
          <a:xfrm>
            <a:off x="2903841" y="2864895"/>
            <a:ext cx="1700978" cy="908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2"/>
                </a:solidFill>
              </a:rPr>
              <a:t>Vice-Président,</a:t>
            </a:r>
          </a:p>
          <a:p>
            <a:pPr algn="ctr"/>
            <a:r>
              <a:rPr lang="fr-FR" dirty="0">
                <a:solidFill>
                  <a:schemeClr val="tx2"/>
                </a:solidFill>
              </a:rPr>
              <a:t>Projets écoles</a:t>
            </a:r>
          </a:p>
        </p:txBody>
      </p:sp>
      <p:grpSp>
        <p:nvGrpSpPr>
          <p:cNvPr id="23" name="Groupe 22">
            <a:extLst>
              <a:ext uri="{FF2B5EF4-FFF2-40B4-BE49-F238E27FC236}">
                <a16:creationId xmlns="" xmlns:a16="http://schemas.microsoft.com/office/drawing/2014/main" id="{D66F2747-9769-F62E-E6E0-4611A9C31A48}"/>
              </a:ext>
            </a:extLst>
          </p:cNvPr>
          <p:cNvGrpSpPr/>
          <p:nvPr/>
        </p:nvGrpSpPr>
        <p:grpSpPr>
          <a:xfrm>
            <a:off x="4757979" y="3852198"/>
            <a:ext cx="1724297" cy="2062698"/>
            <a:chOff x="4893531" y="3567189"/>
            <a:chExt cx="1724297" cy="2180339"/>
          </a:xfrm>
        </p:grpSpPr>
        <p:pic>
          <p:nvPicPr>
            <p:cNvPr id="22" name="Image 21" descr="Une image contenant Visage humain, personne, homme, Menton&#10;&#10;Description générée automatiquement">
              <a:extLst>
                <a:ext uri="{FF2B5EF4-FFF2-40B4-BE49-F238E27FC236}">
                  <a16:creationId xmlns="" xmlns:a16="http://schemas.microsoft.com/office/drawing/2014/main" id="{78036F10-25FA-D525-D410-EB55086BF65B}"/>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5005569" y="3842170"/>
              <a:ext cx="1432067" cy="1601654"/>
            </a:xfrm>
            <a:prstGeom prst="rect">
              <a:avLst/>
            </a:prstGeom>
          </p:spPr>
        </p:pic>
        <p:sp>
          <p:nvSpPr>
            <p:cNvPr id="21" name="Ellipse 20">
              <a:extLst>
                <a:ext uri="{FF2B5EF4-FFF2-40B4-BE49-F238E27FC236}">
                  <a16:creationId xmlns="" xmlns:a16="http://schemas.microsoft.com/office/drawing/2014/main" id="{AE8D8C8C-0289-62A0-ABC8-14151B86F892}"/>
                </a:ext>
              </a:extLst>
            </p:cNvPr>
            <p:cNvSpPr/>
            <p:nvPr/>
          </p:nvSpPr>
          <p:spPr>
            <a:xfrm>
              <a:off x="4893531" y="3567189"/>
              <a:ext cx="1724297" cy="2180339"/>
            </a:xfrm>
            <a:prstGeom prst="ellipse">
              <a:avLst/>
            </a:prstGeom>
            <a:noFill/>
            <a:ln w="444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 name="Rectangle 7">
            <a:extLst>
              <a:ext uri="{FF2B5EF4-FFF2-40B4-BE49-F238E27FC236}">
                <a16:creationId xmlns="" xmlns:a16="http://schemas.microsoft.com/office/drawing/2014/main" id="{C030FCF6-0E3C-CFE1-579A-C4D0DC615D31}"/>
              </a:ext>
            </a:extLst>
          </p:cNvPr>
          <p:cNvSpPr/>
          <p:nvPr/>
        </p:nvSpPr>
        <p:spPr>
          <a:xfrm>
            <a:off x="4931460" y="5592356"/>
            <a:ext cx="1461361" cy="4778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rPr>
              <a:t>SIMON</a:t>
            </a:r>
          </a:p>
        </p:txBody>
      </p:sp>
      <p:sp>
        <p:nvSpPr>
          <p:cNvPr id="57" name="Rectangle 56">
            <a:extLst>
              <a:ext uri="{FF2B5EF4-FFF2-40B4-BE49-F238E27FC236}">
                <a16:creationId xmlns="" xmlns:a16="http://schemas.microsoft.com/office/drawing/2014/main" id="{381E7B48-6B51-90E0-C528-D6BA6F65C6D8}"/>
              </a:ext>
            </a:extLst>
          </p:cNvPr>
          <p:cNvSpPr/>
          <p:nvPr/>
        </p:nvSpPr>
        <p:spPr>
          <a:xfrm>
            <a:off x="4500799" y="2873628"/>
            <a:ext cx="2450682" cy="908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2"/>
                </a:solidFill>
              </a:rPr>
              <a:t>Trésorier,</a:t>
            </a:r>
          </a:p>
          <a:p>
            <a:pPr algn="ctr"/>
            <a:r>
              <a:rPr lang="fr-FR" dirty="0">
                <a:solidFill>
                  <a:schemeClr val="tx2"/>
                </a:solidFill>
              </a:rPr>
              <a:t>animateur, </a:t>
            </a:r>
          </a:p>
          <a:p>
            <a:pPr algn="ctr"/>
            <a:r>
              <a:rPr lang="fr-FR" dirty="0">
                <a:solidFill>
                  <a:schemeClr val="tx2"/>
                </a:solidFill>
              </a:rPr>
              <a:t>Philippe HAEZEBAERT</a:t>
            </a:r>
          </a:p>
        </p:txBody>
      </p:sp>
      <p:sp>
        <p:nvSpPr>
          <p:cNvPr id="12" name="Rectangle : coins arrondis 11">
            <a:extLst>
              <a:ext uri="{FF2B5EF4-FFF2-40B4-BE49-F238E27FC236}">
                <a16:creationId xmlns="" xmlns:a16="http://schemas.microsoft.com/office/drawing/2014/main" id="{0B2FB275-16F1-877B-8D19-6A0314F2A9E6}"/>
              </a:ext>
            </a:extLst>
          </p:cNvPr>
          <p:cNvSpPr/>
          <p:nvPr/>
        </p:nvSpPr>
        <p:spPr>
          <a:xfrm>
            <a:off x="599597" y="801331"/>
            <a:ext cx="8441395" cy="3111049"/>
          </a:xfrm>
          <a:prstGeom prst="roundRect">
            <a:avLst/>
          </a:prstGeom>
          <a:noFill/>
          <a:ln w="127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 coins arrondis 12">
            <a:extLst>
              <a:ext uri="{FF2B5EF4-FFF2-40B4-BE49-F238E27FC236}">
                <a16:creationId xmlns="" xmlns:a16="http://schemas.microsoft.com/office/drawing/2014/main" id="{EDA98AAA-CC1D-22EF-6E88-FF7759943794}"/>
              </a:ext>
            </a:extLst>
          </p:cNvPr>
          <p:cNvSpPr/>
          <p:nvPr/>
        </p:nvSpPr>
        <p:spPr>
          <a:xfrm rot="16200000">
            <a:off x="-1144473" y="2126739"/>
            <a:ext cx="2897704" cy="55321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BUREAU du CLUB</a:t>
            </a:r>
          </a:p>
        </p:txBody>
      </p:sp>
    </p:spTree>
    <p:extLst>
      <p:ext uri="{BB962C8B-B14F-4D97-AF65-F5344CB8AC3E}">
        <p14:creationId xmlns:p14="http://schemas.microsoft.com/office/powerpoint/2010/main" val="4053824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20174" y="0"/>
            <a:ext cx="7136984" cy="1061049"/>
          </a:xfrm>
        </p:spPr>
        <p:txBody>
          <a:bodyPr/>
          <a:lstStyle/>
          <a:p>
            <a:r>
              <a:rPr lang="fr-FR" dirty="0"/>
              <a:t>Pour l’année qui vient</a:t>
            </a:r>
          </a:p>
        </p:txBody>
      </p:sp>
      <p:sp>
        <p:nvSpPr>
          <p:cNvPr id="4" name="Espace réservé du contenu 3"/>
          <p:cNvSpPr>
            <a:spLocks noGrp="1"/>
          </p:cNvSpPr>
          <p:nvPr>
            <p:ph sz="quarter" idx="13"/>
          </p:nvPr>
        </p:nvSpPr>
        <p:spPr>
          <a:xfrm>
            <a:off x="365758" y="3205537"/>
            <a:ext cx="8591400" cy="3548270"/>
          </a:xfrm>
        </p:spPr>
        <p:txBody>
          <a:bodyPr rIns="0">
            <a:noAutofit/>
          </a:bodyPr>
          <a:lstStyle/>
          <a:p>
            <a:pPr>
              <a:spcAft>
                <a:spcPts val="600"/>
              </a:spcAft>
            </a:pPr>
            <a:r>
              <a:rPr lang="fr-FR" sz="1600" dirty="0">
                <a:solidFill>
                  <a:srgbClr val="000000"/>
                </a:solidFill>
              </a:rPr>
              <a:t>Inciter davantage les </a:t>
            </a:r>
            <a:r>
              <a:rPr lang="fr-FR" sz="1600" b="1" dirty="0">
                <a:solidFill>
                  <a:srgbClr val="000000"/>
                </a:solidFill>
              </a:rPr>
              <a:t>jeunes</a:t>
            </a:r>
            <a:r>
              <a:rPr lang="fr-FR" sz="1600" dirty="0">
                <a:solidFill>
                  <a:srgbClr val="000000"/>
                </a:solidFill>
              </a:rPr>
              <a:t> à jouer en compétition  ; + coaching ?</a:t>
            </a:r>
          </a:p>
          <a:p>
            <a:pPr>
              <a:spcAft>
                <a:spcPts val="600"/>
              </a:spcAft>
            </a:pPr>
            <a:r>
              <a:rPr lang="fr-FR" sz="1600" dirty="0">
                <a:solidFill>
                  <a:srgbClr val="000000"/>
                </a:solidFill>
              </a:rPr>
              <a:t>Poursuite projets </a:t>
            </a:r>
            <a:r>
              <a:rPr lang="fr-FR" sz="1600" b="1" dirty="0">
                <a:solidFill>
                  <a:srgbClr val="000000"/>
                </a:solidFill>
              </a:rPr>
              <a:t>Ecole Angers </a:t>
            </a:r>
            <a:r>
              <a:rPr lang="fr-FR" sz="1600" dirty="0">
                <a:solidFill>
                  <a:srgbClr val="000000"/>
                </a:solidFill>
              </a:rPr>
              <a:t>(quartiers prioritaires et autres) : y a-t-il parmi vous des bénévoles en mesure d’intervenir dans les écoles ? </a:t>
            </a:r>
          </a:p>
          <a:p>
            <a:pPr>
              <a:spcAft>
                <a:spcPts val="600"/>
              </a:spcAft>
            </a:pPr>
            <a:r>
              <a:rPr lang="fr-FR" sz="1600" dirty="0">
                <a:solidFill>
                  <a:srgbClr val="000000"/>
                </a:solidFill>
              </a:rPr>
              <a:t>Conserver le lien avec l’</a:t>
            </a:r>
            <a:r>
              <a:rPr lang="fr-FR" sz="1600" b="1" dirty="0">
                <a:solidFill>
                  <a:srgbClr val="000000"/>
                </a:solidFill>
              </a:rPr>
              <a:t>université</a:t>
            </a:r>
            <a:r>
              <a:rPr lang="fr-FR" sz="1600" dirty="0">
                <a:solidFill>
                  <a:srgbClr val="000000"/>
                </a:solidFill>
              </a:rPr>
              <a:t> et attirer des étudiants. Un/une volontaire ? </a:t>
            </a:r>
          </a:p>
          <a:p>
            <a:pPr>
              <a:spcAft>
                <a:spcPts val="600"/>
              </a:spcAft>
            </a:pPr>
            <a:r>
              <a:rPr lang="fr-FR" sz="1600" dirty="0">
                <a:solidFill>
                  <a:srgbClr val="000000"/>
                </a:solidFill>
              </a:rPr>
              <a:t>Un 20</a:t>
            </a:r>
            <a:r>
              <a:rPr lang="fr-FR" sz="1600" baseline="30000" dirty="0">
                <a:solidFill>
                  <a:srgbClr val="000000"/>
                </a:solidFill>
              </a:rPr>
              <a:t>e</a:t>
            </a:r>
            <a:r>
              <a:rPr lang="fr-FR" sz="1600" dirty="0">
                <a:solidFill>
                  <a:srgbClr val="000000"/>
                </a:solidFill>
              </a:rPr>
              <a:t> </a:t>
            </a:r>
            <a:r>
              <a:rPr lang="fr-FR" sz="1600" b="1" dirty="0">
                <a:solidFill>
                  <a:srgbClr val="000000"/>
                </a:solidFill>
              </a:rPr>
              <a:t>Open d’Angers </a:t>
            </a:r>
            <a:r>
              <a:rPr lang="fr-FR" sz="1600" dirty="0">
                <a:solidFill>
                  <a:srgbClr val="000000"/>
                </a:solidFill>
              </a:rPr>
              <a:t> piloté par </a:t>
            </a:r>
            <a:r>
              <a:rPr lang="fr-FR" b="1" dirty="0">
                <a:solidFill>
                  <a:srgbClr val="000000"/>
                </a:solidFill>
              </a:rPr>
              <a:t>François BOURCIER</a:t>
            </a:r>
          </a:p>
          <a:p>
            <a:pPr>
              <a:spcAft>
                <a:spcPts val="600"/>
              </a:spcAft>
            </a:pPr>
            <a:r>
              <a:rPr lang="fr-FR" sz="1600" dirty="0">
                <a:solidFill>
                  <a:srgbClr val="000000"/>
                </a:solidFill>
              </a:rPr>
              <a:t>Poursuite du </a:t>
            </a:r>
            <a:r>
              <a:rPr lang="fr-FR" sz="1600" b="1" dirty="0" err="1">
                <a:solidFill>
                  <a:srgbClr val="000000"/>
                </a:solidFill>
              </a:rPr>
              <a:t>Kikémieux</a:t>
            </a:r>
            <a:endParaRPr lang="fr-FR" sz="1600" dirty="0">
              <a:solidFill>
                <a:srgbClr val="000000"/>
              </a:solidFill>
            </a:endParaRPr>
          </a:p>
          <a:p>
            <a:pPr>
              <a:spcAft>
                <a:spcPts val="600"/>
              </a:spcAft>
            </a:pPr>
            <a:r>
              <a:rPr lang="fr-FR" sz="1600" b="1" dirty="0">
                <a:solidFill>
                  <a:srgbClr val="000000"/>
                </a:solidFill>
              </a:rPr>
              <a:t>Poursuivre la transition du Bureau </a:t>
            </a:r>
            <a:r>
              <a:rPr lang="fr-FR" sz="1600" dirty="0">
                <a:solidFill>
                  <a:srgbClr val="000000"/>
                </a:solidFill>
              </a:rPr>
              <a:t>(trouver un trésorier adjoint, préparer une nouvelle équipe)</a:t>
            </a:r>
          </a:p>
          <a:p>
            <a:pPr>
              <a:spcAft>
                <a:spcPts val="600"/>
              </a:spcAft>
            </a:pPr>
            <a:r>
              <a:rPr lang="fr-FR" sz="1600" dirty="0">
                <a:solidFill>
                  <a:srgbClr val="000000"/>
                </a:solidFill>
              </a:rPr>
              <a:t>CHESSBAR (Vincent, Elisa) </a:t>
            </a:r>
          </a:p>
          <a:p>
            <a:pPr>
              <a:spcAft>
                <a:spcPts val="600"/>
              </a:spcAft>
            </a:pPr>
            <a:r>
              <a:rPr lang="fr-FR" sz="1600" dirty="0">
                <a:solidFill>
                  <a:srgbClr val="000000"/>
                </a:solidFill>
              </a:rPr>
              <a:t>… autres selon propositions et souhaits </a:t>
            </a:r>
          </a:p>
          <a:p>
            <a:pPr>
              <a:spcAft>
                <a:spcPts val="1200"/>
              </a:spcAft>
            </a:pPr>
            <a:endParaRPr lang="fr-FR" dirty="0">
              <a:solidFill>
                <a:srgbClr val="000000"/>
              </a:solidFill>
            </a:endParaRPr>
          </a:p>
        </p:txBody>
      </p:sp>
      <p:sp>
        <p:nvSpPr>
          <p:cNvPr id="6" name="Espace réservé du contenu 3">
            <a:extLst>
              <a:ext uri="{FF2B5EF4-FFF2-40B4-BE49-F238E27FC236}">
                <a16:creationId xmlns="" xmlns:a16="http://schemas.microsoft.com/office/drawing/2014/main" id="{B854C8DD-2222-BC62-0758-863DD7F32272}"/>
              </a:ext>
            </a:extLst>
          </p:cNvPr>
          <p:cNvSpPr txBox="1">
            <a:spLocks/>
          </p:cNvSpPr>
          <p:nvPr/>
        </p:nvSpPr>
        <p:spPr>
          <a:xfrm>
            <a:off x="1746836" y="957303"/>
            <a:ext cx="7466738" cy="224823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8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4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4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a:spcAft>
                <a:spcPts val="600"/>
              </a:spcAft>
            </a:pPr>
            <a:r>
              <a:rPr lang="fr-FR" dirty="0">
                <a:solidFill>
                  <a:srgbClr val="000000"/>
                </a:solidFill>
              </a:rPr>
              <a:t>Offrir le meilleur </a:t>
            </a:r>
            <a:r>
              <a:rPr lang="fr-FR" b="1" dirty="0">
                <a:solidFill>
                  <a:srgbClr val="000000"/>
                </a:solidFill>
              </a:rPr>
              <a:t>accueil </a:t>
            </a:r>
            <a:r>
              <a:rPr lang="fr-FR" dirty="0">
                <a:solidFill>
                  <a:srgbClr val="000000"/>
                </a:solidFill>
              </a:rPr>
              <a:t>possible aux adhérents et leur  permettre  de jouer en compétition  : </a:t>
            </a:r>
          </a:p>
          <a:p>
            <a:pPr lvl="1">
              <a:spcBef>
                <a:spcPts val="0"/>
              </a:spcBef>
              <a:spcAft>
                <a:spcPts val="600"/>
              </a:spcAft>
            </a:pPr>
            <a:r>
              <a:rPr lang="fr-FR" dirty="0">
                <a:solidFill>
                  <a:srgbClr val="000000"/>
                </a:solidFill>
              </a:rPr>
              <a:t>Mise en place d’un groupe pour l’ouverture / fermeture du club les mercredi et samedi</a:t>
            </a:r>
          </a:p>
          <a:p>
            <a:pPr lvl="1">
              <a:spcBef>
                <a:spcPts val="0"/>
              </a:spcBef>
              <a:spcAft>
                <a:spcPts val="600"/>
              </a:spcAft>
            </a:pPr>
            <a:r>
              <a:rPr lang="fr-FR" dirty="0">
                <a:solidFill>
                  <a:srgbClr val="000000"/>
                </a:solidFill>
              </a:rPr>
              <a:t>Inscription dans les équipes avec engagements pris par les joueurs</a:t>
            </a:r>
          </a:p>
          <a:p>
            <a:pPr lvl="1">
              <a:spcBef>
                <a:spcPts val="0"/>
              </a:spcBef>
              <a:spcAft>
                <a:spcPts val="600"/>
              </a:spcAft>
            </a:pPr>
            <a:r>
              <a:rPr lang="fr-FR" dirty="0">
                <a:solidFill>
                  <a:srgbClr val="000000"/>
                </a:solidFill>
              </a:rPr>
              <a:t>encourager du covoiturage et participation à des tournois</a:t>
            </a:r>
          </a:p>
          <a:p>
            <a:pPr lvl="1">
              <a:spcBef>
                <a:spcPts val="0"/>
              </a:spcBef>
              <a:spcAft>
                <a:spcPts val="600"/>
              </a:spcAft>
            </a:pPr>
            <a:r>
              <a:rPr lang="fr-FR" dirty="0">
                <a:solidFill>
                  <a:srgbClr val="000000"/>
                </a:solidFill>
              </a:rPr>
              <a:t>Veiller à la propreté du club et payer ses consommations</a:t>
            </a:r>
          </a:p>
        </p:txBody>
      </p:sp>
    </p:spTree>
    <p:extLst>
      <p:ext uri="{BB962C8B-B14F-4D97-AF65-F5344CB8AC3E}">
        <p14:creationId xmlns:p14="http://schemas.microsoft.com/office/powerpoint/2010/main" val="2056734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934968"/>
            <a:ext cx="7772400" cy="3489788"/>
          </a:xfrm>
        </p:spPr>
        <p:txBody>
          <a:bodyPr/>
          <a:lstStyle/>
          <a:p>
            <a:r>
              <a:rPr lang="fr-FR" sz="6000" dirty="0"/>
              <a:t>Merci de </a:t>
            </a:r>
            <a:br>
              <a:rPr lang="fr-FR" sz="6000" dirty="0"/>
            </a:br>
            <a:r>
              <a:rPr lang="fr-FR" sz="6000" dirty="0"/>
              <a:t>votre attention</a:t>
            </a:r>
            <a:br>
              <a:rPr lang="fr-FR" sz="6000" dirty="0"/>
            </a:br>
            <a:r>
              <a:rPr lang="fr-FR" sz="6000" dirty="0"/>
              <a:t>… place au pot !</a:t>
            </a:r>
          </a:p>
        </p:txBody>
      </p:sp>
    </p:spTree>
    <p:extLst>
      <p:ext uri="{BB962C8B-B14F-4D97-AF65-F5344CB8AC3E}">
        <p14:creationId xmlns:p14="http://schemas.microsoft.com/office/powerpoint/2010/main" val="4889194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écutiv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xé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é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Exécutive.thmx</Template>
  <TotalTime>36411</TotalTime>
  <Words>1169</Words>
  <Application>Microsoft Office PowerPoint</Application>
  <PresentationFormat>Affichage à l'écran (4:3)</PresentationFormat>
  <Paragraphs>145</Paragraphs>
  <Slides>16</Slides>
  <Notes>3</Notes>
  <HiddenSlides>0</HiddenSlides>
  <MMClips>0</MMClips>
  <ScaleCrop>false</ScaleCrop>
  <HeadingPairs>
    <vt:vector size="4" baseType="variant">
      <vt:variant>
        <vt:lpstr>Thème</vt:lpstr>
      </vt:variant>
      <vt:variant>
        <vt:i4>1</vt:i4>
      </vt:variant>
      <vt:variant>
        <vt:lpstr>Titres des diapositives</vt:lpstr>
      </vt:variant>
      <vt:variant>
        <vt:i4>16</vt:i4>
      </vt:variant>
    </vt:vector>
  </HeadingPairs>
  <TitlesOfParts>
    <vt:vector size="17" baseType="lpstr">
      <vt:lpstr>Exécutive</vt:lpstr>
      <vt:lpstr>Echiquier Angevin</vt:lpstr>
      <vt:lpstr>Ordre du jour</vt:lpstr>
      <vt:lpstr>En 2027, maintien au niveau record de 2026</vt:lpstr>
      <vt:lpstr>Record du nombre  de licenciés A et Total</vt:lpstr>
      <vt:lpstr> Les cours : 96 inscrits(nouveau record !)</vt:lpstr>
      <vt:lpstr>Les équipes adultes  (par Laurent )</vt:lpstr>
      <vt:lpstr>Les équipes et compétitions jeunes (par Laurent)</vt:lpstr>
      <vt:lpstr>Open d’Angers </vt:lpstr>
      <vt:lpstr>Initiations dans les écoles</vt:lpstr>
      <vt:lpstr>Bilan financier :  5 «activités» structurantes</vt:lpstr>
      <vt:lpstr>Un excédent de 1749 € grâce à l’Open</vt:lpstr>
      <vt:lpstr>Poursuite des investissements</vt:lpstr>
      <vt:lpstr>Les autres aspects  de la vie du club</vt:lpstr>
      <vt:lpstr>Organigramme pour 2026/2027</vt:lpstr>
      <vt:lpstr>Pour l’année qui vient</vt:lpstr>
      <vt:lpstr>Merci de  votre attention … place au pot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Echiquier Angevin</dc:title>
  <dc:creator>m sonzogni</dc:creator>
  <cp:lastModifiedBy>pierr</cp:lastModifiedBy>
  <cp:revision>308</cp:revision>
  <cp:lastPrinted>2026-10-08T21:05:08Z</cp:lastPrinted>
  <dcterms:created xsi:type="dcterms:W3CDTF">2015-02-27T16:13:24Z</dcterms:created>
  <dcterms:modified xsi:type="dcterms:W3CDTF">2026-10-09T00:53:56Z</dcterms:modified>
</cp:coreProperties>
</file>